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4"/>
  </p:notesMasterIdLst>
  <p:sldIdLst>
    <p:sldId id="256" r:id="rId2"/>
    <p:sldId id="257" r:id="rId3"/>
    <p:sldId id="321" r:id="rId4"/>
    <p:sldId id="279" r:id="rId5"/>
    <p:sldId id="339" r:id="rId6"/>
    <p:sldId id="322" r:id="rId7"/>
    <p:sldId id="324" r:id="rId8"/>
    <p:sldId id="323" r:id="rId9"/>
    <p:sldId id="340" r:id="rId10"/>
    <p:sldId id="325" r:id="rId11"/>
    <p:sldId id="326" r:id="rId12"/>
    <p:sldId id="328" r:id="rId13"/>
    <p:sldId id="286" r:id="rId14"/>
    <p:sldId id="287" r:id="rId15"/>
    <p:sldId id="289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29" r:id="rId26"/>
    <p:sldId id="330" r:id="rId27"/>
    <p:sldId id="306" r:id="rId28"/>
    <p:sldId id="316" r:id="rId29"/>
    <p:sldId id="317" r:id="rId30"/>
    <p:sldId id="341" r:id="rId31"/>
    <p:sldId id="318" r:id="rId32"/>
    <p:sldId id="327" r:id="rId33"/>
    <p:sldId id="338" r:id="rId34"/>
    <p:sldId id="320" r:id="rId35"/>
    <p:sldId id="276" r:id="rId36"/>
    <p:sldId id="331" r:id="rId37"/>
    <p:sldId id="332" r:id="rId38"/>
    <p:sldId id="333" r:id="rId39"/>
    <p:sldId id="334" r:id="rId40"/>
    <p:sldId id="335" r:id="rId41"/>
    <p:sldId id="336" r:id="rId42"/>
    <p:sldId id="337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53D2D-6C02-4235-A333-631C83229407}">
  <a:tblStyle styleId="{B6A53D2D-6C02-4235-A333-631C83229407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0" autoAdjust="0"/>
    <p:restoredTop sz="84476"/>
  </p:normalViewPr>
  <p:slideViewPr>
    <p:cSldViewPr snapToGrid="0" snapToObjects="1">
      <p:cViewPr>
        <p:scale>
          <a:sx n="163" d="100"/>
          <a:sy n="163" d="100"/>
        </p:scale>
        <p:origin x="1352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229536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313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397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065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755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</a:t>
            </a:r>
            <a:r>
              <a:rPr lang="en-US" baseline="0" dirty="0"/>
              <a:t> monitoring ticket generated from problem servers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4100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715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best of our knowledge, this paper is the first work to formulate the automation recommendation in IT automation services as a multi-armed bandit problem by considering the dependencies among arms in the form of hierarchies.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03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best of our knowledge, this paper is the first work to formulate the automation recommendation in IT automation services as a multi-armed bandit problem by considering the dependencies among arms in the form of hierarchies.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52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is an example to explain how HMAB works. At each time t, according to the policy, it will choose a node until it reaches to the leaf node.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521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best of our knowledge, this paper is the first work to formulate the automation recommendation in IT automation services as a multi-armed bandit problem by considering the dependencies among arms in the form of hierarchies.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493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best of our knowledge, this paper is the first work to formulate the automation recommendation in IT automation services as a multi-armed bandit problem by considering the dependencies among arms in the form of hierarchies.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24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147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best of our knowledge, this paper is the first work to formulate the automation recommendation in IT automation services as a multi-armed bandit problem by considering the dependencies among arms in the form of hierarchies.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827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best of our knowledge, this paper is the first work to formulate the automation recommendation in IT automation services as a multi-armed bandit problem by considering the dependencies among arms in the form of hierarchies.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0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best of our knowledge, this paper is the first work to formulate the automation recommendation in IT automation services as a multi-armed bandit problem by considering the dependencies among arms in the form of hierarchies.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740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319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This</a:t>
            </a:r>
            <a:r>
              <a:rPr lang="en-US" baseline="0" dirty="0"/>
              <a:t> is the experimental results. You can see that our proposed HMAB outperform the other baseline algorithms.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847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This</a:t>
            </a:r>
            <a:r>
              <a:rPr lang="en-US" baseline="0" dirty="0"/>
              <a:t> is the experimental results. You can see that our proposed HMAB outperform the other baseline algorithms.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714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352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Nonetheless, the assumption rarely holds in reality, since the real-world items tend to be correlated with each other (e.g., two articles with similar topics)</a:t>
            </a:r>
            <a:endParaRPr lang="en-US" dirty="0">
              <a:solidFill>
                <a:schemeClr val="tx1"/>
              </a:solidFill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971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917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Nonetheless, the assumption rarely holds in reality, since the real-world items tend to be correlated with each other (e.g., two articles with similar topics)</a:t>
            </a:r>
            <a:endParaRPr lang="en-US" dirty="0">
              <a:solidFill>
                <a:schemeClr val="tx1"/>
              </a:solidFill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333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</a:t>
            </a:r>
            <a:r>
              <a:rPr lang="en-US" baseline="0" dirty="0"/>
              <a:t> monitoring ticket generated from problem servers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906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>
                <a:latin typeface="URWPalladioL-Roma"/>
              </a:rPr>
              <a:t>The main idea of our model is to treat an item </a:t>
            </a:r>
            <a:r>
              <a:rPr lang="en-US" i="1" dirty="0">
                <a:latin typeface="CMMI10"/>
              </a:rPr>
              <a:t>n </a:t>
            </a:r>
            <a:r>
              <a:rPr lang="en-US" dirty="0">
                <a:latin typeface="URWPalladioL-Roma"/>
              </a:rPr>
              <a:t>as a word, while consider a user </a:t>
            </a:r>
            <a:r>
              <a:rPr lang="en-US" i="1" dirty="0">
                <a:latin typeface="CMMI10"/>
              </a:rPr>
              <a:t>m </a:t>
            </a:r>
            <a:r>
              <a:rPr lang="en-US" dirty="0">
                <a:latin typeface="URWPalladioL-Roma"/>
              </a:rPr>
              <a:t>as a document. </a:t>
            </a:r>
          </a:p>
          <a:p>
            <a:endParaRPr lang="en-US" dirty="0">
              <a:latin typeface="URWPalladioL-Roma"/>
            </a:endParaRPr>
          </a:p>
          <a:p>
            <a:r>
              <a:rPr lang="en-US" dirty="0">
                <a:latin typeface="URWPalladioL-Roma"/>
              </a:rPr>
              <a:t>All the items rated by a user indicate the hidden preferences of the user, analogous to the scenario in topic modeling where the words contained in a document imply its latent topics.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244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>
                <a:latin typeface="URWPalladioL-Roma"/>
              </a:rPr>
              <a:t>The main idea of our model is to treat an item </a:t>
            </a:r>
            <a:r>
              <a:rPr lang="en-US" i="1" dirty="0">
                <a:latin typeface="CMMI10"/>
              </a:rPr>
              <a:t>n </a:t>
            </a:r>
            <a:r>
              <a:rPr lang="en-US" dirty="0">
                <a:latin typeface="URWPalladioL-Roma"/>
              </a:rPr>
              <a:t>as a word, while consider a user </a:t>
            </a:r>
            <a:r>
              <a:rPr lang="en-US" i="1" dirty="0">
                <a:latin typeface="CMMI10"/>
              </a:rPr>
              <a:t>m </a:t>
            </a:r>
            <a:r>
              <a:rPr lang="en-US" dirty="0">
                <a:latin typeface="URWPalladioL-Roma"/>
              </a:rPr>
              <a:t>as a document.</a:t>
            </a:r>
          </a:p>
          <a:p>
            <a:r>
              <a:rPr lang="en-US" dirty="0">
                <a:latin typeface="URWPalladioL-Roma"/>
              </a:rPr>
              <a:t>All the items rated by a user indicate the hidden preferences of the user, analogous to the scenario</a:t>
            </a:r>
          </a:p>
          <a:p>
            <a:r>
              <a:rPr lang="en-US" dirty="0">
                <a:latin typeface="URWPalladioL-Roma"/>
              </a:rPr>
              <a:t>in topic modeling where the words contained in a document imply its latent topics.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31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188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407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844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52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187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639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027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07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Recommendation</a:t>
            </a:r>
            <a:r>
              <a:rPr lang="en-US" baseline="0" dirty="0"/>
              <a:t> algorithms are required to learn a good mapping function between user preferences and items.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600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037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5481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198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302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467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Existing relevant research studies for contextual multi-armed bandit problems often assume the existence of a fixed yet unknown reward mapping function.</a:t>
            </a:r>
          </a:p>
        </p:txBody>
      </p:sp>
    </p:spTree>
    <p:extLst>
      <p:ext uri="{BB962C8B-B14F-4D97-AF65-F5344CB8AC3E}">
        <p14:creationId xmlns:p14="http://schemas.microsoft.com/office/powerpoint/2010/main" val="3885158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945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509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563759"/>
            <a:ext cx="8229600" cy="300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7200"/>
            </a:lvl1pPr>
            <a:lvl2pPr lvl="1">
              <a:spcBef>
                <a:spcPts val="0"/>
              </a:spcBef>
              <a:buSzPct val="100000"/>
              <a:defRPr sz="7200"/>
            </a:lvl2pPr>
            <a:lvl3pPr lvl="2">
              <a:spcBef>
                <a:spcPts val="0"/>
              </a:spcBef>
              <a:buSzPct val="100000"/>
              <a:defRPr sz="7200"/>
            </a:lvl3pPr>
            <a:lvl4pPr lvl="3">
              <a:spcBef>
                <a:spcPts val="0"/>
              </a:spcBef>
              <a:buSzPct val="100000"/>
              <a:defRPr sz="7200"/>
            </a:lvl4pPr>
            <a:lvl5pPr lvl="4">
              <a:spcBef>
                <a:spcPts val="0"/>
              </a:spcBef>
              <a:buSzPct val="100000"/>
              <a:defRPr sz="7200"/>
            </a:lvl5pPr>
            <a:lvl6pPr lvl="5">
              <a:spcBef>
                <a:spcPts val="0"/>
              </a:spcBef>
              <a:buSzPct val="100000"/>
              <a:defRPr sz="7200"/>
            </a:lvl6pPr>
            <a:lvl7pPr lvl="6">
              <a:spcBef>
                <a:spcPts val="0"/>
              </a:spcBef>
              <a:buSzPct val="100000"/>
              <a:defRPr sz="7200"/>
            </a:lvl7pPr>
            <a:lvl8pPr lvl="7">
              <a:spcBef>
                <a:spcPts val="0"/>
              </a:spcBef>
              <a:buSzPct val="100000"/>
              <a:defRPr sz="7200"/>
            </a:lvl8pPr>
            <a:lvl9pPr lvl="8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457200" y="411479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14"/>
          <p:cNvCxnSpPr/>
          <p:nvPr/>
        </p:nvCxnSpPr>
        <p:spPr>
          <a:xfrm>
            <a:off x="457200" y="3633382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457200" y="43177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hape 36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8" name="Shape 8"/>
          <p:cNvCxnSpPr/>
          <p:nvPr/>
        </p:nvCxnSpPr>
        <p:spPr>
          <a:xfrm>
            <a:off x="457200" y="502325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3.png"/><Relationship Id="rId4" Type="http://schemas.openxmlformats.org/officeDocument/2006/relationships/image" Target="../media/image3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410700" y="4281567"/>
            <a:ext cx="8170200" cy="6645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</a:t>
            </a:r>
            <a:r>
              <a:rPr lang="en" sz="1050" dirty="0">
                <a:solidFill>
                  <a:schemeClr val="dk1"/>
                </a:solidFill>
              </a:rPr>
              <a:t>	</a:t>
            </a:r>
          </a:p>
          <a:p>
            <a:pPr lvl="0" algn="ctr" rtl="0">
              <a:spcBef>
                <a:spcPts val="60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ctr" rtl="0">
              <a:spcBef>
                <a:spcPts val="600"/>
              </a:spcBef>
              <a:buNone/>
            </a:pPr>
            <a:endParaRPr sz="1200" dirty="0">
              <a:solidFill>
                <a:schemeClr val="dk1"/>
              </a:solidFill>
            </a:endParaRPr>
          </a:p>
          <a:p>
            <a:pPr lvl="0" algn="ctr" rtl="0">
              <a:spcBef>
                <a:spcPts val="60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						</a:t>
            </a:r>
          </a:p>
          <a:p>
            <a:pPr lvl="0" algn="ctr" rtl="0">
              <a:spcBef>
                <a:spcPts val="60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			</a:t>
            </a:r>
          </a:p>
          <a:p>
            <a:pPr lvl="0" algn="ctr" rtl="0">
              <a:spcBef>
                <a:spcPts val="60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		</a:t>
            </a:r>
          </a:p>
          <a:p>
            <a:pPr lvl="0" algn="ctr" rtl="0">
              <a:spcBef>
                <a:spcPts val="60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		</a:t>
            </a:r>
          </a:p>
          <a:p>
            <a:pPr lvl="0" algn="ctr" rtl="0">
              <a:spcBef>
                <a:spcPts val="600"/>
              </a:spcBef>
              <a:buNone/>
            </a:pPr>
            <a:endParaRPr sz="1200" dirty="0">
              <a:solidFill>
                <a:schemeClr val="dk1"/>
              </a:solidFill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dirty="0">
                <a:solidFill>
                  <a:srgbClr val="000000"/>
                </a:solidFill>
              </a:rPr>
              <a:t> 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261502" y="705364"/>
            <a:ext cx="8510198" cy="13793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>
                <a:solidFill>
                  <a:schemeClr val="accent4"/>
                </a:solidFill>
              </a:rPr>
              <a:t>                                         </a:t>
            </a:r>
          </a:p>
          <a:p>
            <a:pPr lvl="0" algn="ctr"/>
            <a:r>
              <a:rPr lang="en-US" sz="3200" b="1" dirty="0">
                <a:solidFill>
                  <a:schemeClr val="accent4"/>
                </a:solidFill>
              </a:rPr>
              <a:t>                </a:t>
            </a:r>
            <a:endParaRPr lang="en-US" sz="3200" dirty="0">
              <a:solidFill>
                <a:schemeClr val="accent4"/>
              </a:solidFill>
            </a:endParaRPr>
          </a:p>
          <a:p>
            <a:pPr algn="ctr"/>
            <a:r>
              <a:rPr lang="en-US" sz="3200" dirty="0">
                <a:latin typeface="Helvetica" pitchFamily="2" charset="0"/>
              </a:rPr>
              <a:t>The Use of Bandit Algorithms in Intelligent Interactive Recommender Systems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3" name="Rectangle 2"/>
          <p:cNvSpPr/>
          <p:nvPr/>
        </p:nvSpPr>
        <p:spPr>
          <a:xfrm>
            <a:off x="410700" y="3489434"/>
            <a:ext cx="8361000" cy="252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89"/>
          <p:cNvSpPr txBox="1">
            <a:spLocks noGrp="1"/>
          </p:cNvSpPr>
          <p:nvPr/>
        </p:nvSpPr>
        <p:spPr>
          <a:xfrm>
            <a:off x="5991961" y="4344385"/>
            <a:ext cx="2197881" cy="601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 algn="l"/>
            <a:r>
              <a:rPr lang="en" sz="1600" b="1" dirty="0">
                <a:solidFill>
                  <a:srgbClr val="666666"/>
                </a:solidFill>
              </a:rPr>
              <a:t>Intern: Qing Wang 6/6/2018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Experiments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457200" y="1186983"/>
            <a:ext cx="7965530" cy="771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55600">
              <a:lnSpc>
                <a:spcPct val="115000"/>
              </a:lnSpc>
              <a:buSzPct val="100000"/>
              <a:buFont typeface="Wingdings" panose="05000000000000000000" pitchFamily="2" charset="2"/>
              <a:buChar char="Ø"/>
              <a:defRPr sz="1600"/>
            </a:lvl1pPr>
            <a:lvl2pPr marL="914400" indent="-355600">
              <a:lnSpc>
                <a:spcPct val="115000"/>
              </a:lnSpc>
              <a:buSzPct val="100000"/>
              <a:buFontTx/>
              <a:buChar char="○"/>
              <a:defRPr sz="1600"/>
            </a:lvl2pPr>
            <a:lvl3pPr marL="1371600" indent="-355600">
              <a:lnSpc>
                <a:spcPct val="115000"/>
              </a:lnSpc>
              <a:buSzPct val="100000"/>
              <a:buFontTx/>
              <a:buChar char="■"/>
              <a:defRPr sz="1600"/>
            </a:lvl3pPr>
          </a:lstStyle>
          <a:p>
            <a:pPr marL="285750" lvl="3" indent="-285750">
              <a:buFont typeface="Wingdings" pitchFamily="2" charset="2"/>
              <a:buChar char="Ø"/>
            </a:pPr>
            <a:r>
              <a:rPr lang="en-US" dirty="0"/>
              <a:t>Context Change Tracking, CTR (Click-Through Rate) Optimization</a:t>
            </a:r>
          </a:p>
          <a:p>
            <a:pPr lvl="3"/>
            <a:r>
              <a:rPr lang="en-US" dirty="0"/>
              <a:t>       a) Dataset: KDD Cup 2012 Online Advertising, Yahoo! Today News.</a:t>
            </a:r>
          </a:p>
          <a:p>
            <a:pPr lvl="3"/>
            <a:r>
              <a:rPr lang="en-US" dirty="0"/>
              <a:t>       b) Evaluation Method: simulation and replayer [1].  </a:t>
            </a:r>
          </a:p>
          <a:p>
            <a:pPr lvl="8"/>
            <a:r>
              <a:rPr lang="en-US" dirty="0"/>
              <a:t>       </a:t>
            </a:r>
          </a:p>
          <a:p>
            <a:pPr lvl="3"/>
            <a:endParaRPr lang="en-US" dirty="0"/>
          </a:p>
          <a:p>
            <a:pPr lvl="7"/>
            <a:endParaRPr lang="en-US" dirty="0">
              <a:sym typeface="Open Sans"/>
            </a:endParaRPr>
          </a:p>
          <a:p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9AA64-7626-284D-80C2-36071A2B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2" y="2258247"/>
            <a:ext cx="2391036" cy="2217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EC60B-99DF-2D4A-99B3-850C62C2F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87" y="2264431"/>
            <a:ext cx="2256183" cy="22176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84DC87-2D30-594E-A63E-A04B1175396A}"/>
              </a:ext>
            </a:extLst>
          </p:cNvPr>
          <p:cNvSpPr/>
          <p:nvPr/>
        </p:nvSpPr>
        <p:spPr>
          <a:xfrm>
            <a:off x="457200" y="4788552"/>
            <a:ext cx="81600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1. L. Li, W. Chu, J. Langford, T. Moon, and X. Wang. An unbiased offline evaluation of contextual bandit algorithms with generalized linear models. JMLR, 26:19-36, 2012.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11C9B-AC9D-3E4B-87A5-0CF13316BAB0}"/>
              </a:ext>
            </a:extLst>
          </p:cNvPr>
          <p:cNvGrpSpPr/>
          <p:nvPr/>
        </p:nvGrpSpPr>
        <p:grpSpPr>
          <a:xfrm>
            <a:off x="5862617" y="2220689"/>
            <a:ext cx="2508597" cy="2144796"/>
            <a:chOff x="5862617" y="2220689"/>
            <a:chExt cx="2508597" cy="21447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57C9DA-86A0-5844-9F0A-36C4E742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2617" y="2220689"/>
              <a:ext cx="2508597" cy="214479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89637-149F-194F-8E3D-EAA463480A66}"/>
                </a:ext>
              </a:extLst>
            </p:cNvPr>
            <p:cNvSpPr/>
            <p:nvPr/>
          </p:nvSpPr>
          <p:spPr>
            <a:xfrm>
              <a:off x="5978769" y="3032370"/>
              <a:ext cx="78154" cy="211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461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457200" y="1147226"/>
            <a:ext cx="7965530" cy="771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55600">
              <a:lnSpc>
                <a:spcPct val="115000"/>
              </a:lnSpc>
              <a:buSzPct val="100000"/>
              <a:buFont typeface="Wingdings" panose="05000000000000000000" pitchFamily="2" charset="2"/>
              <a:buChar char="Ø"/>
              <a:defRPr sz="1600"/>
            </a:lvl1pPr>
            <a:lvl2pPr marL="914400" indent="-355600">
              <a:lnSpc>
                <a:spcPct val="115000"/>
              </a:lnSpc>
              <a:buSzPct val="100000"/>
              <a:buFontTx/>
              <a:buChar char="○"/>
              <a:defRPr sz="1600"/>
            </a:lvl2pPr>
            <a:lvl3pPr marL="1371600" indent="-355600">
              <a:lnSpc>
                <a:spcPct val="115000"/>
              </a:lnSpc>
              <a:buSzPct val="100000"/>
              <a:buFontTx/>
              <a:buChar char="■"/>
              <a:defRPr sz="1600"/>
            </a:lvl3pPr>
          </a:lstStyle>
          <a:p>
            <a:pPr marL="285750" lvl="8" indent="-285750">
              <a:buFont typeface="Wingdings" pitchFamily="2" charset="2"/>
              <a:buChar char="Ø"/>
            </a:pPr>
            <a:r>
              <a:rPr lang="en-US" dirty="0"/>
              <a:t>Take the dynamic behavior of reward into account and model it as a random walk.   </a:t>
            </a:r>
          </a:p>
          <a:p>
            <a:pPr marL="285750" lvl="8" indent="-285750">
              <a:buFont typeface="Wingdings" pitchFamily="2" charset="2"/>
              <a:buChar char="Ø"/>
            </a:pPr>
            <a:r>
              <a:rPr lang="en-US" dirty="0"/>
              <a:t>A dynamic context drift model is proposed to track the contextual dynamics and consequently improve the performance of personalized recommendation in terms of CTRs    </a:t>
            </a:r>
          </a:p>
          <a:p>
            <a:pPr lvl="3"/>
            <a:endParaRPr lang="en-US" dirty="0"/>
          </a:p>
          <a:p>
            <a:pPr lvl="7"/>
            <a:endParaRPr lang="en-US" dirty="0">
              <a:sym typeface="Open Sans"/>
            </a:endParaRPr>
          </a:p>
          <a:p>
            <a:endParaRPr lang="e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303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300731"/>
            <a:ext cx="8229600" cy="857400"/>
          </a:xfrm>
        </p:spPr>
        <p:txBody>
          <a:bodyPr/>
          <a:lstStyle/>
          <a:p>
            <a:pPr lvl="0"/>
            <a:r>
              <a:rPr lang="en" sz="2400" b="0" dirty="0">
                <a:solidFill>
                  <a:schemeClr val="accent4"/>
                </a:solidFill>
              </a:rPr>
              <a:t>Outline</a:t>
            </a:r>
          </a:p>
        </p:txBody>
      </p:sp>
      <p:sp>
        <p:nvSpPr>
          <p:cNvPr id="43" name="Shape 97"/>
          <p:cNvSpPr txBox="1"/>
          <p:nvPr/>
        </p:nvSpPr>
        <p:spPr>
          <a:xfrm>
            <a:off x="457200" y="1158240"/>
            <a:ext cx="8229600" cy="377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" sz="1600" dirty="0"/>
              <a:t>Introduction 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" sz="1600" dirty="0"/>
              <a:t>Research Problems</a:t>
            </a:r>
          </a:p>
          <a:p>
            <a:pPr marL="914400" lvl="1" indent="-355600">
              <a:lnSpc>
                <a:spcPct val="115000"/>
              </a:lnSpc>
              <a:buSzPct val="100000"/>
              <a:buFontTx/>
              <a:buChar char="○"/>
            </a:pPr>
            <a:r>
              <a:rPr lang="en-US" sz="1600" dirty="0">
                <a:solidFill>
                  <a:schemeClr val="tx1"/>
                </a:solidFill>
              </a:rPr>
              <a:t>Online Context-aware Recommendation with Time-varying Multi-armed Bandit</a:t>
            </a:r>
          </a:p>
          <a:p>
            <a:pPr marL="1371600" lvl="2" indent="-355600">
              <a:lnSpc>
                <a:spcPct val="115000"/>
              </a:lnSpc>
              <a:buSzPct val="100000"/>
              <a:buFontTx/>
              <a:buChar char="■"/>
            </a:pPr>
            <a:r>
              <a:rPr lang="en" sz="1600" dirty="0"/>
              <a:t>Dynamical Context Drift Model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1600" dirty="0">
                <a:solidFill>
                  <a:srgbClr val="0070C0"/>
                </a:solidFill>
              </a:rPr>
              <a:t>Online Context-based recommendation Using Hierarchical Multi-armed Bandit</a:t>
            </a:r>
          </a:p>
          <a:p>
            <a:pPr marL="1371600" lvl="2" indent="-355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en" sz="1600" dirty="0"/>
              <a:t>Hierarchical Multi-armed Bandit Model</a:t>
            </a:r>
          </a:p>
          <a:p>
            <a:pPr marL="914400" lvl="1" indent="-355600">
              <a:lnSpc>
                <a:spcPct val="115000"/>
              </a:lnSpc>
              <a:buSzPct val="100000"/>
              <a:buChar char="○"/>
            </a:pPr>
            <a:r>
              <a:rPr lang="en" sz="1600" dirty="0"/>
              <a:t>Online Interactive Collaborative Filtering Using Multi-armed Bandit with Dependent Arms</a:t>
            </a:r>
          </a:p>
          <a:p>
            <a:pPr marL="1371600" lvl="2" indent="-355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en" sz="1600" dirty="0"/>
              <a:t>Interactive Collaborative Topic Regression Model</a:t>
            </a:r>
          </a:p>
        </p:txBody>
      </p:sp>
      <p:sp>
        <p:nvSpPr>
          <p:cNvPr id="45" name="Slide Number Placeholder 1"/>
          <p:cNvSpPr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8968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400" b="0" dirty="0">
                <a:solidFill>
                  <a:schemeClr val="accent4"/>
                </a:solidFill>
              </a:rPr>
              <a:t>IT automation recommendation modeling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457199" y="1209600"/>
            <a:ext cx="8099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IT Automation Services (ITAS) </a:t>
            </a:r>
            <a:r>
              <a:rPr lang="en" dirty="0">
                <a:solidFill>
                  <a:schemeClr val="tx1"/>
                </a:solidFill>
              </a:rPr>
              <a:t>is i</a:t>
            </a:r>
            <a:r>
              <a:rPr lang="en" dirty="0"/>
              <a:t>ntroduced into IT service management. An automation is a scripted resolution.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462060" y="4143713"/>
            <a:ext cx="1744197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900" b="1" dirty="0"/>
              <a:t>       Automation Engine</a:t>
            </a:r>
          </a:p>
          <a:p>
            <a:r>
              <a:rPr lang="en-US" sz="900" b="1" dirty="0"/>
              <a:t>Rule-based Virtual Engineer</a:t>
            </a:r>
          </a:p>
        </p:txBody>
      </p:sp>
      <p:pic>
        <p:nvPicPr>
          <p:cNvPr id="1026" name="Picture 2" descr="「server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81" y="1829323"/>
            <a:ext cx="924819" cy="92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UP1F6qIDMDuq5kQmkNkfsk6GwwLWeDJAZY_ZHoEmDABUMeMyCRK4k0TjkBj1xEXUh4_kDnnw6Rjj3GdjjGRnm77yFm2peTLcW-dcnevJG4tSbGnDQ4pqK4-kApgs_DnEfy7lVDGCyH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03" y="2232632"/>
            <a:ext cx="1925834" cy="192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「server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81" y="3403560"/>
            <a:ext cx="924819" cy="92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778547" y="2810216"/>
            <a:ext cx="1562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Problem Server I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778547" y="4360543"/>
            <a:ext cx="126305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/>
              <a:t>Problem Server 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23249" y="2072826"/>
            <a:ext cx="2412297" cy="7168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227641" y="2259931"/>
            <a:ext cx="2407905" cy="718742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20589561">
            <a:off x="3056003" y="1990893"/>
            <a:ext cx="37643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F6C00"/>
                </a:solidFill>
                <a:latin typeface="Arial" panose="020B0604020202020204" pitchFamily="34" charset="0"/>
              </a:rPr>
              <a:t>Execute an automation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 rot="20589561">
            <a:off x="3244295" y="2586946"/>
            <a:ext cx="2415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F6C00"/>
                </a:solidFill>
                <a:latin typeface="Arial" panose="020B0604020202020204" pitchFamily="34" charset="0"/>
              </a:rPr>
              <a:t>Feedback (success or fail)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206257" y="3355200"/>
            <a:ext cx="2503343" cy="48525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51497" y="3532744"/>
            <a:ext cx="2497720" cy="491440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 rot="652720">
            <a:off x="3695166" y="3379618"/>
            <a:ext cx="2081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Execute an automation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rot="621213">
            <a:off x="3528455" y="3821135"/>
            <a:ext cx="2415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Feedback (success or fail)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06257" y="4640988"/>
            <a:ext cx="241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An overview of IT Automation Services</a:t>
            </a:r>
          </a:p>
        </p:txBody>
      </p:sp>
    </p:spTree>
    <p:extLst>
      <p:ext uri="{BB962C8B-B14F-4D97-AF65-F5344CB8AC3E}">
        <p14:creationId xmlns:p14="http://schemas.microsoft.com/office/powerpoint/2010/main" val="307199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IT Automation Recommendation Modeling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59" name="Rectangle 58"/>
          <p:cNvSpPr/>
          <p:nvPr/>
        </p:nvSpPr>
        <p:spPr>
          <a:xfrm>
            <a:off x="2159999" y="3522522"/>
            <a:ext cx="42264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 sample ticket in ITSM and its corresponding automaton.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35200"/>
            <a:ext cx="6357600" cy="182601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930878" y="1827105"/>
            <a:ext cx="1492522" cy="28922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98141" y="1827105"/>
            <a:ext cx="2407445" cy="30207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7089703" y="2494045"/>
            <a:ext cx="962290" cy="224315"/>
          </a:xfrm>
          <a:prstGeom prst="wedgeRoundRectCallout">
            <a:avLst>
              <a:gd name="adj1" fmla="val -31308"/>
              <a:gd name="adj2" fmla="val 805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284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Challenge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58391" y="1216800"/>
            <a:ext cx="8054400" cy="676800"/>
          </a:xfrm>
          <a:prstGeom prst="rect">
            <a:avLst/>
          </a:prstGeom>
          <a:noFill/>
          <a:ln>
            <a:noFill/>
          </a:ln>
        </p:spPr>
        <p:txBody>
          <a:bodyPr lIns="0" tIns="91425" rIns="0" bIns="91425" anchor="t" anchorCtr="0">
            <a:noAutofit/>
          </a:bodyPr>
          <a:lstStyle/>
          <a:p>
            <a:pPr marL="514350" lvl="0" indent="-285750">
              <a:buFont typeface="Wingdings" panose="05000000000000000000" pitchFamily="2" charset="2"/>
              <a:buChar char="Ø"/>
            </a:pPr>
            <a:r>
              <a:rPr lang="e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Challenge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: How do we efficiently improve the performance of recommendation using the explicit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automation hierarchies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of IT automation services?</a:t>
            </a:r>
          </a:p>
          <a:p>
            <a:pPr marL="514350" lvl="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350" lvl="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lvl="0"/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6" name="Group 5"/>
          <p:cNvGrpSpPr/>
          <p:nvPr/>
        </p:nvGrpSpPr>
        <p:grpSpPr>
          <a:xfrm>
            <a:off x="5001516" y="1947963"/>
            <a:ext cx="3710977" cy="2569673"/>
            <a:chOff x="969932" y="1913999"/>
            <a:chExt cx="4325416" cy="2835851"/>
          </a:xfrm>
        </p:grpSpPr>
        <p:pic>
          <p:nvPicPr>
            <p:cNvPr id="3076" name="Picture 4" descr="https://lh6.googleusercontent.com/ZkcNTH5Ll7-lqRbBVZih3bmkC2iMxt4XS6JCk3ZUDXEgqdymKhYiI8gN326LM2Mbr8V0V0uUHRw7bMb9CzkEGBCDGs2-ZzG94IFzhSciVe9fe0xyXxequlKN9N4nd8gOrxejrz0s1F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932" y="1913999"/>
              <a:ext cx="4325416" cy="2835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641850" y="1913999"/>
              <a:ext cx="653498" cy="575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ross 6"/>
          <p:cNvSpPr/>
          <p:nvPr/>
        </p:nvSpPr>
        <p:spPr>
          <a:xfrm rot="2652911">
            <a:off x="5842980" y="2340444"/>
            <a:ext cx="296489" cy="295401"/>
          </a:xfrm>
          <a:prstGeom prst="plus">
            <a:avLst>
              <a:gd name="adj" fmla="val 357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 rot="2652911">
            <a:off x="6842020" y="2340445"/>
            <a:ext cx="296489" cy="295401"/>
          </a:xfrm>
          <a:prstGeom prst="plus">
            <a:avLst>
              <a:gd name="adj" fmla="val 3578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0845" y="2127298"/>
            <a:ext cx="44243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For example, a ticket is generated due to a failure of the DB2 database. The root cause may be database deadlock, high usage or other issues.</a:t>
            </a:r>
          </a:p>
        </p:txBody>
      </p:sp>
      <p:sp>
        <p:nvSpPr>
          <p:cNvPr id="9" name="Down Arrow 8"/>
          <p:cNvSpPr/>
          <p:nvPr/>
        </p:nvSpPr>
        <p:spPr>
          <a:xfrm>
            <a:off x="6537365" y="2505201"/>
            <a:ext cx="188239" cy="442256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F6D21-DD55-C549-8FBA-55DB08036508}"/>
              </a:ext>
            </a:extLst>
          </p:cNvPr>
          <p:cNvSpPr txBox="1"/>
          <p:nvPr/>
        </p:nvSpPr>
        <p:spPr>
          <a:xfrm>
            <a:off x="457200" y="3994416"/>
            <a:ext cx="459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model it as a multi-armed problem with dependent arms, where arms are in the form of hierarchies. </a:t>
            </a:r>
          </a:p>
        </p:txBody>
      </p:sp>
    </p:spTree>
    <p:extLst>
      <p:ext uri="{BB962C8B-B14F-4D97-AF65-F5344CB8AC3E}">
        <p14:creationId xmlns:p14="http://schemas.microsoft.com/office/powerpoint/2010/main" val="216723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Hierarchical IT Automation Recommendation Modeling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80" y="1356341"/>
            <a:ext cx="3823111" cy="1818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600" y="3252637"/>
            <a:ext cx="3689647" cy="926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60" y="2806240"/>
            <a:ext cx="3787680" cy="909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1311663"/>
                <a:ext cx="4114800" cy="1391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hierarchical IT automation recommendation,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indicates ticket problem,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represents an automation.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denotes the hierarchy.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Our objective function is: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11663"/>
                <a:ext cx="4114800" cy="1391920"/>
              </a:xfrm>
              <a:prstGeom prst="rect">
                <a:avLst/>
              </a:prstGeom>
              <a:blipFill rotWithShape="0">
                <a:blip r:embed="rId6"/>
                <a:stretch>
                  <a:fillRect l="-444" t="-873" b="-3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59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Hierarchial Multi-armed Bandit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350336" y="1513498"/>
            <a:ext cx="3033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At time t = [1,…,T]: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84" y="2083148"/>
            <a:ext cx="5121471" cy="1184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4831" y="2174935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4831" y="2467586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84831" y="2923035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3810526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Hierarchial Multi-armed Bandit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457200" y="131166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83" y="2083148"/>
            <a:ext cx="5121471" cy="1184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4830" y="2174935"/>
            <a:ext cx="622800" cy="2462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4830" y="2467586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84830" y="2923035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2</a:t>
            </a:r>
          </a:p>
        </p:txBody>
      </p:sp>
      <p:sp>
        <p:nvSpPr>
          <p:cNvPr id="3" name="Oval 2"/>
          <p:cNvSpPr/>
          <p:nvPr/>
        </p:nvSpPr>
        <p:spPr>
          <a:xfrm>
            <a:off x="3994494" y="2083148"/>
            <a:ext cx="1080000" cy="24245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50336" y="1513498"/>
            <a:ext cx="2133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At time t = [1,…,T]:</a:t>
            </a:r>
          </a:p>
        </p:txBody>
      </p:sp>
    </p:spTree>
    <p:extLst>
      <p:ext uri="{BB962C8B-B14F-4D97-AF65-F5344CB8AC3E}">
        <p14:creationId xmlns:p14="http://schemas.microsoft.com/office/powerpoint/2010/main" val="3197800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Hierarchial Multi-armed Bandit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80" y="2083148"/>
            <a:ext cx="5121471" cy="1184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4827" y="2174935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r>
              <a:rPr lang="en-US" dirty="0"/>
              <a:t>Level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4827" y="2467586"/>
            <a:ext cx="622800" cy="2462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84827" y="2923035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2</a:t>
            </a:r>
          </a:p>
        </p:txBody>
      </p:sp>
      <p:sp>
        <p:nvSpPr>
          <p:cNvPr id="3" name="Oval 2"/>
          <p:cNvSpPr/>
          <p:nvPr/>
        </p:nvSpPr>
        <p:spPr>
          <a:xfrm>
            <a:off x="3555291" y="2473703"/>
            <a:ext cx="1080000" cy="24245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0336" y="1513498"/>
            <a:ext cx="2133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At time t = [1,…,T]:</a:t>
            </a:r>
          </a:p>
        </p:txBody>
      </p:sp>
    </p:spTree>
    <p:extLst>
      <p:ext uri="{BB962C8B-B14F-4D97-AF65-F5344CB8AC3E}">
        <p14:creationId xmlns:p14="http://schemas.microsoft.com/office/powerpoint/2010/main" val="4777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300731"/>
            <a:ext cx="8229600" cy="857400"/>
          </a:xfrm>
        </p:spPr>
        <p:txBody>
          <a:bodyPr/>
          <a:lstStyle/>
          <a:p>
            <a:pPr lvl="0"/>
            <a:r>
              <a:rPr lang="en" sz="2400" b="0" dirty="0">
                <a:solidFill>
                  <a:schemeClr val="accent4"/>
                </a:solidFill>
              </a:rPr>
              <a:t>Outline</a:t>
            </a:r>
          </a:p>
        </p:txBody>
      </p:sp>
      <p:sp>
        <p:nvSpPr>
          <p:cNvPr id="43" name="Shape 97"/>
          <p:cNvSpPr txBox="1"/>
          <p:nvPr/>
        </p:nvSpPr>
        <p:spPr>
          <a:xfrm>
            <a:off x="457200" y="1158240"/>
            <a:ext cx="8229600" cy="377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Introduction</a:t>
            </a:r>
            <a:r>
              <a:rPr lang="en" sz="1600" dirty="0"/>
              <a:t> 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" sz="1600" dirty="0"/>
              <a:t>Research Problems</a:t>
            </a:r>
          </a:p>
          <a:p>
            <a:pPr marL="914400" lvl="1" indent="-355600">
              <a:lnSpc>
                <a:spcPct val="115000"/>
              </a:lnSpc>
              <a:buSzPct val="100000"/>
              <a:buFontTx/>
              <a:buChar char="○"/>
            </a:pPr>
            <a:r>
              <a:rPr lang="en-US" sz="1600" dirty="0">
                <a:solidFill>
                  <a:schemeClr val="tx1"/>
                </a:solidFill>
              </a:rPr>
              <a:t>Online Context-aware Recommendation with Time-varying Multi-armed Bandit</a:t>
            </a:r>
          </a:p>
          <a:p>
            <a:pPr marL="1371600" lvl="2" indent="-355600">
              <a:lnSpc>
                <a:spcPct val="115000"/>
              </a:lnSpc>
              <a:buSzPct val="100000"/>
              <a:buFontTx/>
              <a:buChar char="■"/>
            </a:pPr>
            <a:r>
              <a:rPr lang="en" sz="1600" dirty="0"/>
              <a:t>Dynamical Context Drift Model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1600" dirty="0"/>
              <a:t>Online Context-based recommendation Using Hierarchical Multi-armed Bandit</a:t>
            </a:r>
          </a:p>
          <a:p>
            <a:pPr marL="1371600" lvl="2" indent="-355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en" sz="1600" dirty="0"/>
              <a:t>Hierarchical Multi-armed Bandit Model</a:t>
            </a:r>
          </a:p>
          <a:p>
            <a:pPr marL="914400" lvl="1" indent="-355600">
              <a:lnSpc>
                <a:spcPct val="115000"/>
              </a:lnSpc>
              <a:buSzPct val="100000"/>
              <a:buChar char="○"/>
            </a:pPr>
            <a:r>
              <a:rPr lang="en" sz="1600" dirty="0"/>
              <a:t>Online Interactive Collaborative Filtering Using Multi-armed Bandit with Dependent Arms</a:t>
            </a:r>
          </a:p>
          <a:p>
            <a:pPr marL="1371600" lvl="2" indent="-355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en" sz="1600" dirty="0"/>
              <a:t>Interactive Collaborative Topic Regression Model</a:t>
            </a:r>
          </a:p>
        </p:txBody>
      </p:sp>
      <p:sp>
        <p:nvSpPr>
          <p:cNvPr id="45" name="Slide Number Placeholder 1"/>
          <p:cNvSpPr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Hierarchial Multi-armed Bandit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80" y="2083148"/>
            <a:ext cx="5121471" cy="1184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4827" y="2174935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r>
              <a:rPr lang="en-US" dirty="0"/>
              <a:t>Level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4827" y="2467586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/>
            </a:lvl1pPr>
          </a:lstStyle>
          <a:p>
            <a:r>
              <a:rPr lang="en-US" dirty="0"/>
              <a:t>Level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84827" y="2923035"/>
            <a:ext cx="622800" cy="2462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r>
              <a:rPr lang="en-US" dirty="0"/>
              <a:t>Level 2</a:t>
            </a:r>
          </a:p>
        </p:txBody>
      </p:sp>
      <p:sp>
        <p:nvSpPr>
          <p:cNvPr id="3" name="Oval 2"/>
          <p:cNvSpPr/>
          <p:nvPr/>
        </p:nvSpPr>
        <p:spPr>
          <a:xfrm>
            <a:off x="3339291" y="2836800"/>
            <a:ext cx="727200" cy="43081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76599" y="3273630"/>
            <a:ext cx="541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1 or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0336" y="1513498"/>
            <a:ext cx="2133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At time t = [1,…,T]:</a:t>
            </a:r>
          </a:p>
        </p:txBody>
      </p:sp>
    </p:spTree>
    <p:extLst>
      <p:ext uri="{BB962C8B-B14F-4D97-AF65-F5344CB8AC3E}">
        <p14:creationId xmlns:p14="http://schemas.microsoft.com/office/powerpoint/2010/main" val="244682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Hierarchial Multi-armed Bandit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80" y="2083148"/>
            <a:ext cx="5121471" cy="1184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4827" y="2174935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r>
              <a:rPr lang="en-US" dirty="0"/>
              <a:t>Level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4827" y="2467586"/>
            <a:ext cx="622800" cy="2462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84827" y="2923035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2</a:t>
            </a:r>
          </a:p>
        </p:txBody>
      </p:sp>
      <p:sp>
        <p:nvSpPr>
          <p:cNvPr id="3" name="Oval 2"/>
          <p:cNvSpPr/>
          <p:nvPr/>
        </p:nvSpPr>
        <p:spPr>
          <a:xfrm>
            <a:off x="3555291" y="2473703"/>
            <a:ext cx="1080000" cy="24245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05615" y="2466837"/>
            <a:ext cx="541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1 or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0336" y="1513498"/>
            <a:ext cx="2133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At time t = [1,…,T]:</a:t>
            </a:r>
          </a:p>
        </p:txBody>
      </p:sp>
    </p:spTree>
    <p:extLst>
      <p:ext uri="{BB962C8B-B14F-4D97-AF65-F5344CB8AC3E}">
        <p14:creationId xmlns:p14="http://schemas.microsoft.com/office/powerpoint/2010/main" val="219801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Hierarchial Multi-armed Bandit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126" y="2083148"/>
            <a:ext cx="5121471" cy="1184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4873" y="2174935"/>
            <a:ext cx="622800" cy="24622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4873" y="2467586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4873" y="2923035"/>
            <a:ext cx="622800" cy="2462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Level 2</a:t>
            </a:r>
          </a:p>
        </p:txBody>
      </p:sp>
      <p:sp>
        <p:nvSpPr>
          <p:cNvPr id="3" name="Oval 2"/>
          <p:cNvSpPr/>
          <p:nvPr/>
        </p:nvSpPr>
        <p:spPr>
          <a:xfrm>
            <a:off x="4004537" y="2083148"/>
            <a:ext cx="1080000" cy="24245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31898" y="2079379"/>
            <a:ext cx="541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1 or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0336" y="1513498"/>
            <a:ext cx="2133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At time t = [1,…,T]:</a:t>
            </a:r>
          </a:p>
        </p:txBody>
      </p:sp>
    </p:spTree>
    <p:extLst>
      <p:ext uri="{BB962C8B-B14F-4D97-AF65-F5344CB8AC3E}">
        <p14:creationId xmlns:p14="http://schemas.microsoft.com/office/powerpoint/2010/main" val="3328487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Experiment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457200" y="1311663"/>
            <a:ext cx="8229600" cy="35175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87350" indent="-285750">
              <a:lnSpc>
                <a:spcPct val="115000"/>
              </a:lnSpc>
              <a:buSzPct val="100000"/>
              <a:buFont typeface="Wingdings" panose="05000000000000000000" pitchFamily="2" charset="2"/>
              <a:buChar char="Ø"/>
              <a:defRPr sz="160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 marL="914400" indent="-355600">
              <a:lnSpc>
                <a:spcPct val="115000"/>
              </a:lnSpc>
              <a:buSzPct val="100000"/>
              <a:buChar char="○"/>
              <a:defRPr sz="1600">
                <a:solidFill>
                  <a:schemeClr val="tx1"/>
                </a:solidFill>
                <a:latin typeface="Open Sans"/>
                <a:ea typeface="Open Sans"/>
                <a:cs typeface="Open Sans"/>
              </a:defRPr>
            </a:lvl2pPr>
            <a:lvl3pPr marL="1371600" indent="-355600">
              <a:lnSpc>
                <a:spcPct val="115000"/>
              </a:lnSpc>
              <a:buSzPct val="100000"/>
              <a:buChar char="■"/>
              <a:defRPr sz="1600"/>
            </a:lvl3pPr>
          </a:lstStyle>
          <a:p>
            <a:r>
              <a:rPr lang="en-US" dirty="0"/>
              <a:t>Data Set</a:t>
            </a:r>
          </a:p>
          <a:p>
            <a:pPr lvl="1"/>
            <a:r>
              <a:rPr lang="en-US" dirty="0"/>
              <a:t>Experimental tickets are collected by IBM Tivoli Monitoring system covering from July 2016 to March 2017 with the size of |D| = 116,429.</a:t>
            </a:r>
          </a:p>
          <a:p>
            <a:pPr lvl="1"/>
            <a:r>
              <a:rPr lang="en-US" dirty="0"/>
              <a:t>The dataset contains 1,091 alert keys (e.g., </a:t>
            </a:r>
            <a:r>
              <a:rPr lang="en-US" dirty="0" err="1"/>
              <a:t>cpusum_xuxc_aix</a:t>
            </a:r>
            <a:r>
              <a:rPr lang="en-US" dirty="0"/>
              <a:t>, </a:t>
            </a:r>
            <a:r>
              <a:rPr lang="en-US" dirty="0" err="1"/>
              <a:t>prccpu_rlzc_std</a:t>
            </a:r>
            <a:r>
              <a:rPr lang="en-US" dirty="0"/>
              <a:t>) and 62 automations (e.g., NFS automation, process CPU spike automation) in total.</a:t>
            </a:r>
          </a:p>
          <a:p>
            <a:pPr lvl="1"/>
            <a:r>
              <a:rPr lang="en-US" dirty="0"/>
              <a:t>A three-layer hierarchy H. </a:t>
            </a:r>
          </a:p>
          <a:p>
            <a:r>
              <a:rPr lang="en-US" dirty="0"/>
              <a:t>Evaluate Method</a:t>
            </a:r>
          </a:p>
          <a:p>
            <a:pPr lvl="1"/>
            <a:r>
              <a:rPr lang="en-US" dirty="0"/>
              <a:t>Replayer method. </a:t>
            </a:r>
          </a:p>
        </p:txBody>
      </p:sp>
    </p:spTree>
    <p:extLst>
      <p:ext uri="{BB962C8B-B14F-4D97-AF65-F5344CB8AC3E}">
        <p14:creationId xmlns:p14="http://schemas.microsoft.com/office/powerpoint/2010/main" val="2169383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Experiment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53402"/>
            <a:ext cx="2707150" cy="1854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603" y="1866117"/>
            <a:ext cx="2708597" cy="1864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953" y="1932313"/>
            <a:ext cx="2555531" cy="17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7" name="Shape 109">
            <a:extLst>
              <a:ext uri="{FF2B5EF4-FFF2-40B4-BE49-F238E27FC236}">
                <a16:creationId xmlns:a16="http://schemas.microsoft.com/office/drawing/2014/main" id="{21FD0F63-04E7-724B-BEF5-8EBE6829F9FE}"/>
              </a:ext>
            </a:extLst>
          </p:cNvPr>
          <p:cNvSpPr txBox="1"/>
          <p:nvPr/>
        </p:nvSpPr>
        <p:spPr>
          <a:xfrm>
            <a:off x="457200" y="1147226"/>
            <a:ext cx="7965530" cy="771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55600">
              <a:lnSpc>
                <a:spcPct val="115000"/>
              </a:lnSpc>
              <a:buSzPct val="100000"/>
              <a:buFont typeface="Wingdings" panose="05000000000000000000" pitchFamily="2" charset="2"/>
              <a:buChar char="Ø"/>
              <a:defRPr sz="1600"/>
            </a:lvl1pPr>
            <a:lvl2pPr marL="914400" indent="-355600">
              <a:lnSpc>
                <a:spcPct val="115000"/>
              </a:lnSpc>
              <a:buSzPct val="100000"/>
              <a:buFontTx/>
              <a:buChar char="○"/>
              <a:defRPr sz="1600"/>
            </a:lvl2pPr>
            <a:lvl3pPr marL="1371600" indent="-355600">
              <a:lnSpc>
                <a:spcPct val="115000"/>
              </a:lnSpc>
              <a:buSzPct val="100000"/>
              <a:buFontTx/>
              <a:buChar char="■"/>
              <a:defRPr sz="1600"/>
            </a:lvl3pPr>
          </a:lstStyle>
          <a:p>
            <a:pPr marL="285750" lvl="8" indent="-285750">
              <a:buFont typeface="Wingdings" pitchFamily="2" charset="2"/>
              <a:buChar char="Ø"/>
            </a:pPr>
            <a:r>
              <a:rPr lang="en-US" dirty="0"/>
              <a:t>Take the hierarchical information into account and model it as a multi-armed bandit problem with dependent arms.</a:t>
            </a:r>
          </a:p>
          <a:p>
            <a:pPr marL="285750" lvl="8" indent="-285750">
              <a:buFont typeface="Wingdings" pitchFamily="2" charset="2"/>
              <a:buChar char="Ø"/>
            </a:pPr>
            <a:r>
              <a:rPr lang="en-US" dirty="0"/>
              <a:t>Propose hierarchical multi-armed bandit (HMAB) algorithms.</a:t>
            </a:r>
          </a:p>
          <a:p>
            <a:pPr lvl="3"/>
            <a:endParaRPr lang="en-US" dirty="0"/>
          </a:p>
          <a:p>
            <a:pPr lvl="7"/>
            <a:endParaRPr lang="en-US" dirty="0">
              <a:sym typeface="Open Sans"/>
            </a:endParaRP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72944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300731"/>
            <a:ext cx="8229600" cy="857400"/>
          </a:xfrm>
        </p:spPr>
        <p:txBody>
          <a:bodyPr/>
          <a:lstStyle/>
          <a:p>
            <a:pPr lvl="0"/>
            <a:r>
              <a:rPr lang="en" sz="2400" b="0" dirty="0">
                <a:solidFill>
                  <a:schemeClr val="accent4"/>
                </a:solidFill>
              </a:rPr>
              <a:t>Outline</a:t>
            </a:r>
          </a:p>
        </p:txBody>
      </p:sp>
      <p:sp>
        <p:nvSpPr>
          <p:cNvPr id="43" name="Shape 97"/>
          <p:cNvSpPr txBox="1"/>
          <p:nvPr/>
        </p:nvSpPr>
        <p:spPr>
          <a:xfrm>
            <a:off x="457200" y="1158240"/>
            <a:ext cx="8229600" cy="377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" sz="1600" dirty="0"/>
              <a:t>Introduction 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" sz="1600" dirty="0"/>
              <a:t>Research Problems</a:t>
            </a:r>
          </a:p>
          <a:p>
            <a:pPr marL="914400" lvl="1" indent="-355600">
              <a:lnSpc>
                <a:spcPct val="115000"/>
              </a:lnSpc>
              <a:buSzPct val="100000"/>
              <a:buFontTx/>
              <a:buChar char="○"/>
            </a:pPr>
            <a:r>
              <a:rPr lang="en-US" sz="1600" dirty="0">
                <a:solidFill>
                  <a:schemeClr val="tx1"/>
                </a:solidFill>
              </a:rPr>
              <a:t>Online Context-aware Recommendation with Time-varying Multi-armed Bandit</a:t>
            </a:r>
          </a:p>
          <a:p>
            <a:pPr marL="1371600" lvl="2" indent="-355600">
              <a:lnSpc>
                <a:spcPct val="115000"/>
              </a:lnSpc>
              <a:buSzPct val="100000"/>
              <a:buFontTx/>
              <a:buChar char="■"/>
            </a:pPr>
            <a:r>
              <a:rPr lang="en" sz="1600" dirty="0"/>
              <a:t>Dynamical Context Drift Model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1600" dirty="0">
                <a:solidFill>
                  <a:schemeClr val="tx1"/>
                </a:solidFill>
              </a:rPr>
              <a:t>Online Context-based recommendation Using Hierarchical Multi-armed Bandit</a:t>
            </a:r>
          </a:p>
          <a:p>
            <a:pPr marL="1371600" lvl="2" indent="-355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en" sz="1600" dirty="0"/>
              <a:t>Hierarchical Multi-armed Bandit Model</a:t>
            </a:r>
          </a:p>
          <a:p>
            <a:pPr marL="914400" lvl="1" indent="-355600">
              <a:lnSpc>
                <a:spcPct val="115000"/>
              </a:lnSpc>
              <a:buSzPct val="100000"/>
              <a:buChar char="○"/>
            </a:pPr>
            <a:r>
              <a:rPr lang="en" sz="1600" dirty="0">
                <a:solidFill>
                  <a:schemeClr val="accent2">
                    <a:lumMod val="50000"/>
                  </a:schemeClr>
                </a:solidFill>
              </a:rPr>
              <a:t>Online Interactive Collaborative Filtering Using Multi-armed Bandit with Dependent Arms</a:t>
            </a:r>
          </a:p>
          <a:p>
            <a:pPr marL="1371600" lvl="2" indent="-355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en" sz="1600" dirty="0"/>
              <a:t>Interactive Collaborative Topic Regression Model</a:t>
            </a:r>
          </a:p>
        </p:txBody>
      </p:sp>
      <p:sp>
        <p:nvSpPr>
          <p:cNvPr id="45" name="Slide Number Placeholder 1"/>
          <p:cNvSpPr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659283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Challenge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17440" y="2222199"/>
            <a:ext cx="756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Open Sans"/>
                <a:cs typeface="Open Sans"/>
                <a:sym typeface="Open Sans"/>
              </a:rPr>
              <a:t>This can be naturally modeled as 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ea typeface="Open Sans"/>
                <a:cs typeface="Open Sans"/>
                <a:sym typeface="Open Sans"/>
              </a:rPr>
              <a:t>interactive collaborative filtering problem</a:t>
            </a:r>
            <a:r>
              <a:rPr lang="en-US" dirty="0">
                <a:solidFill>
                  <a:schemeClr val="tx1"/>
                </a:solidFill>
                <a:latin typeface="+mj-lt"/>
                <a:ea typeface="Open Sans"/>
                <a:cs typeface="Open Sans"/>
                <a:sym typeface="Open Sans"/>
              </a:rPr>
              <a:t>, which has been first introduced in [2].</a:t>
            </a:r>
          </a:p>
        </p:txBody>
      </p:sp>
      <p:sp>
        <p:nvSpPr>
          <p:cNvPr id="5" name="Rectangle 4"/>
          <p:cNvSpPr/>
          <p:nvPr/>
        </p:nvSpPr>
        <p:spPr>
          <a:xfrm>
            <a:off x="387586" y="1206924"/>
            <a:ext cx="78218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b="1" dirty="0">
                <a:solidFill>
                  <a:schemeClr val="tx1"/>
                </a:solidFill>
                <a:ea typeface="Open Sans"/>
                <a:cs typeface="Open Sans"/>
                <a:sym typeface="Open Sans"/>
              </a:rPr>
              <a:t>Challenge 1</a:t>
            </a:r>
            <a:r>
              <a:rPr lang="en" b="1" dirty="0">
                <a:solidFill>
                  <a:schemeClr val="dk1"/>
                </a:solidFill>
                <a:ea typeface="Open Sans"/>
                <a:cs typeface="Open Sans"/>
                <a:sym typeface="Open Sans"/>
              </a:rPr>
              <a:t>: </a:t>
            </a:r>
            <a:r>
              <a:rPr lang="en-US" dirty="0"/>
              <a:t>How do we effectively recommend a proper item to the target user with no contextual information of user/item, but only the users’ interaction data on items can be utilized?</a:t>
            </a:r>
            <a:endParaRPr lang="en-US" dirty="0">
              <a:solidFill>
                <a:schemeClr val="tx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9AB2A5-7E7D-9B42-95DB-1A1C48981AFD}"/>
              </a:ext>
            </a:extLst>
          </p:cNvPr>
          <p:cNvSpPr/>
          <p:nvPr/>
        </p:nvSpPr>
        <p:spPr>
          <a:xfrm>
            <a:off x="387586" y="4786410"/>
            <a:ext cx="82992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/>
              <a:t>2. X. Zhao, W. Zhang, and J. Wang. Interactive collaborative filtering. In CIKM, pages 1411-1420. 2013.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34F1DA-5AB6-734C-A02D-5EA47DA4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6" y="2790902"/>
            <a:ext cx="2095170" cy="18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15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Interactive Collaborative Fitlering Problem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16" name="Picture 2" descr="https://lh4.googleusercontent.com/-WKNCJrMTW-8pfc6PBins0Pd9Z2V-4_v6ZkKJiTIPCoYDMbEju3H-9dzUuLboH5saEI6dsV6X4Hy8l265jUVrP14sXJkIzXeQN0XBPWezjxN_HFSq-jnUa5VRwf3UHl4zn-aGInXT5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 b="3157"/>
          <a:stretch/>
        </p:blipFill>
        <p:spPr bwMode="auto">
          <a:xfrm>
            <a:off x="6094012" y="1912071"/>
            <a:ext cx="2438682" cy="18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899843" y="3822387"/>
            <a:ext cx="28270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</a:rPr>
              <a:t>Bayesian Probabilistic Matrix Factorization</a:t>
            </a:r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3713230" y="2673191"/>
            <a:ext cx="1117850" cy="790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Collaborative Bandit Model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263140" y="2272708"/>
            <a:ext cx="1280161" cy="486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164080" y="3068590"/>
            <a:ext cx="13792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225040" y="3378094"/>
            <a:ext cx="1379221" cy="531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580358" y="1756793"/>
            <a:ext cx="62436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97102" y="1602905"/>
            <a:ext cx="2253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Recommend an item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225040" y="2461260"/>
            <a:ext cx="1226820" cy="43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13036" y="3206827"/>
            <a:ext cx="1330265" cy="2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291554" y="3520282"/>
            <a:ext cx="1330265" cy="491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580358" y="1933837"/>
            <a:ext cx="616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204721" y="1797906"/>
            <a:ext cx="1889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Feedback (rating)</a:t>
            </a:r>
          </a:p>
        </p:txBody>
      </p:sp>
      <p:sp>
        <p:nvSpPr>
          <p:cNvPr id="47" name="Arc 46"/>
          <p:cNvSpPr/>
          <p:nvPr/>
        </p:nvSpPr>
        <p:spPr>
          <a:xfrm>
            <a:off x="4125187" y="2608656"/>
            <a:ext cx="1028225" cy="978612"/>
          </a:xfrm>
          <a:prstGeom prst="arc">
            <a:avLst>
              <a:gd name="adj1" fmla="val 14686210"/>
              <a:gd name="adj2" fmla="val 7947009"/>
            </a:avLst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3595596" y="2135926"/>
            <a:ext cx="61674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12340" y="1992907"/>
            <a:ext cx="1889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Update parameters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601" y="1286713"/>
            <a:ext cx="4195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context information can be observed. </a:t>
            </a:r>
          </a:p>
        </p:txBody>
      </p:sp>
      <p:sp>
        <p:nvSpPr>
          <p:cNvPr id="3" name="Oval 2"/>
          <p:cNvSpPr/>
          <p:nvPr/>
        </p:nvSpPr>
        <p:spPr>
          <a:xfrm>
            <a:off x="643095" y="2066052"/>
            <a:ext cx="1461969" cy="3952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Item 1</a:t>
            </a:r>
          </a:p>
        </p:txBody>
      </p:sp>
      <p:sp>
        <p:nvSpPr>
          <p:cNvPr id="29" name="Oval 28"/>
          <p:cNvSpPr/>
          <p:nvPr/>
        </p:nvSpPr>
        <p:spPr>
          <a:xfrm>
            <a:off x="631714" y="2932822"/>
            <a:ext cx="1461969" cy="3952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Item 2</a:t>
            </a:r>
          </a:p>
        </p:txBody>
      </p:sp>
      <p:sp>
        <p:nvSpPr>
          <p:cNvPr id="30" name="Oval 29"/>
          <p:cNvSpPr/>
          <p:nvPr/>
        </p:nvSpPr>
        <p:spPr>
          <a:xfrm>
            <a:off x="653490" y="3798655"/>
            <a:ext cx="1461969" cy="39520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Item N</a:t>
            </a:r>
          </a:p>
        </p:txBody>
      </p:sp>
      <p:sp>
        <p:nvSpPr>
          <p:cNvPr id="4" name="TextBox 3"/>
          <p:cNvSpPr txBox="1"/>
          <p:nvPr/>
        </p:nvSpPr>
        <p:spPr>
          <a:xfrm rot="5400000">
            <a:off x="1256043" y="3413749"/>
            <a:ext cx="37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8653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7391" y="3439883"/>
                <a:ext cx="84556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                                       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                  </m:t>
                    </m:r>
                    <m:r>
                      <a:rPr lang="en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𝕊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available information observed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91" y="3439883"/>
                <a:ext cx="845568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16" t="-82353" b="-10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199" y="1249904"/>
                <a:ext cx="82296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</a:t>
                </a:r>
                <a:r>
                  <a:rPr lang="en-US" b="1" i="1" dirty="0"/>
                  <a:t>M</a:t>
                </a:r>
                <a:r>
                  <a:rPr lang="en-US" dirty="0"/>
                  <a:t> users and </a:t>
                </a:r>
                <a:r>
                  <a:rPr lang="en-US" b="1" i="1" dirty="0"/>
                  <a:t>N</a:t>
                </a:r>
                <a:r>
                  <a:rPr lang="en-US" dirty="0"/>
                  <a:t> items. The partially observed matrix </a:t>
                </a:r>
                <a:r>
                  <a:rPr lang="en-US" b="1" i="1" dirty="0"/>
                  <a:t>R </a:t>
                </a:r>
                <a:r>
                  <a:rPr lang="en-US" dirty="0"/>
                  <a:t>is the preference of the users for the items. In the collaborative bandit model, the rating is estimated by a product of user and item feature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249904"/>
                <a:ext cx="8229601" cy="738664"/>
              </a:xfrm>
              <a:prstGeom prst="rect">
                <a:avLst/>
              </a:prstGeom>
              <a:blipFill>
                <a:blip r:embed="rId4"/>
                <a:stretch>
                  <a:fillRect l="-30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Interactive Collaborative Fitlering Problem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34899" y="2147783"/>
                <a:ext cx="1566583" cy="229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899" y="2147783"/>
                <a:ext cx="1566583" cy="229230"/>
              </a:xfrm>
              <a:prstGeom prst="rect">
                <a:avLst/>
              </a:prstGeom>
              <a:blipFill rotWithShape="0">
                <a:blip r:embed="rId5"/>
                <a:stretch>
                  <a:fillRect l="-3113" t="-128947" r="-5837" b="-15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457200" y="2522201"/>
            <a:ext cx="6375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objective function can be written as follows: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7919"/>
          <a:stretch/>
        </p:blipFill>
        <p:spPr>
          <a:xfrm>
            <a:off x="2338932" y="2957321"/>
            <a:ext cx="3358515" cy="433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441" y="3418558"/>
            <a:ext cx="3009770" cy="4023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835859-8E44-1340-A4E4-F2C878D0C77D}"/>
              </a:ext>
            </a:extLst>
          </p:cNvPr>
          <p:cNvSpPr/>
          <p:nvPr/>
        </p:nvSpPr>
        <p:spPr>
          <a:xfrm>
            <a:off x="497391" y="4365053"/>
            <a:ext cx="756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Open Sans"/>
                <a:cs typeface="Open Sans"/>
                <a:sym typeface="Open Sans"/>
              </a:rPr>
              <a:t>However, these models assume the arms (i.e.) are independent.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00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400" b="0" dirty="0">
                <a:solidFill>
                  <a:schemeClr val="accent4"/>
                </a:solidFill>
              </a:rPr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DC74F197-F7F8-2349-9B4E-9BD9C640AB55}"/>
              </a:ext>
            </a:extLst>
          </p:cNvPr>
          <p:cNvGrpSpPr>
            <a:grpSpLocks/>
          </p:cNvGrpSpPr>
          <p:nvPr/>
        </p:nvGrpSpPr>
        <p:grpSpPr bwMode="auto">
          <a:xfrm>
            <a:off x="5970753" y="1353738"/>
            <a:ext cx="2586038" cy="2290763"/>
            <a:chOff x="5194641" y="1676400"/>
            <a:chExt cx="3492159" cy="3353480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4BBBDC6B-5206-3846-A8D1-81D215034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484" y="2808155"/>
              <a:ext cx="995363" cy="995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D7795FC4-70B3-C74E-BF63-9CE508766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305" y="2279518"/>
              <a:ext cx="878681" cy="878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6ACF634D-4E54-EF4E-917F-D689BCD1B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216" y="2470725"/>
              <a:ext cx="759600" cy="75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9">
              <a:extLst>
                <a:ext uri="{FF2B5EF4-FFF2-40B4-BE49-F238E27FC236}">
                  <a16:creationId xmlns:a16="http://schemas.microsoft.com/office/drawing/2014/main" id="{93906FA3-6DAD-D344-882F-7BFAA5F4B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768" y="3350991"/>
              <a:ext cx="754032" cy="754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0">
              <a:extLst>
                <a:ext uri="{FF2B5EF4-FFF2-40B4-BE49-F238E27FC236}">
                  <a16:creationId xmlns:a16="http://schemas.microsoft.com/office/drawing/2014/main" id="{5B157202-5C83-F34F-8007-83538394F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203" y="1676400"/>
              <a:ext cx="894982" cy="716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1">
              <a:extLst>
                <a:ext uri="{FF2B5EF4-FFF2-40B4-BE49-F238E27FC236}">
                  <a16:creationId xmlns:a16="http://schemas.microsoft.com/office/drawing/2014/main" id="{183C90A7-B8E7-6943-9505-80607979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4641" y="3347956"/>
              <a:ext cx="921562" cy="92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A72071BD-7BAB-D642-AE5C-68BDC16D2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2913" y="4108318"/>
              <a:ext cx="921562" cy="92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3">
              <a:extLst>
                <a:ext uri="{FF2B5EF4-FFF2-40B4-BE49-F238E27FC236}">
                  <a16:creationId xmlns:a16="http://schemas.microsoft.com/office/drawing/2014/main" id="{88DCE1E6-08CE-3D45-BE08-70C8CAADC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4429" y="4105023"/>
              <a:ext cx="921562" cy="92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DCBC4B4D-19CF-574D-A59C-63E80435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729" y="1699386"/>
              <a:ext cx="739039" cy="739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C0B842-A45D-7E4D-AFDA-030FD76B04E4}"/>
              </a:ext>
            </a:extLst>
          </p:cNvPr>
          <p:cNvSpPr txBox="1"/>
          <p:nvPr/>
        </p:nvSpPr>
        <p:spPr>
          <a:xfrm>
            <a:off x="519841" y="1237863"/>
            <a:ext cx="4909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recommender systems: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Promptly feed users the interesting items (e.g., news, movies);</a:t>
            </a:r>
          </a:p>
          <a:p>
            <a:pPr marL="342900" indent="-342900">
              <a:buAutoNum type="arabicParenR"/>
            </a:pPr>
            <a:r>
              <a:rPr lang="en-US" dirty="0"/>
              <a:t>Adaptively optimize the underlying model using the up-to-date feedback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            </a:t>
            </a:r>
            <a:r>
              <a:rPr lang="en-US" altLang="zh-CN" dirty="0"/>
              <a:t>)</a:t>
            </a:r>
            <a:r>
              <a:rPr lang="en-US" dirty="0"/>
              <a:t>;</a:t>
            </a:r>
          </a:p>
          <a:p>
            <a:pPr marL="342900" indent="-342900">
              <a:buAutoNum type="arabicParenR"/>
            </a:pPr>
            <a:r>
              <a:rPr lang="en-US" dirty="0"/>
              <a:t>Ultimate Goal: continuously maximize user satisfaction in a long run.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4BF10-80F0-F047-B73C-62D99EDB4D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9321" y="2365955"/>
            <a:ext cx="183310" cy="194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B2D7FA-AA9D-1649-860E-3AEAD8E82F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2737775" y="2365955"/>
            <a:ext cx="183310" cy="1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Interactive Collaborative Topic Regression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D15E79-79D9-AC46-9841-79EC184B90C3}"/>
              </a:ext>
            </a:extLst>
          </p:cNvPr>
          <p:cNvSpPr/>
          <p:nvPr/>
        </p:nvSpPr>
        <p:spPr>
          <a:xfrm>
            <a:off x="457200" y="1212456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light of the topic modeling techniques, we formulate the item dependencies as the clusters on arms and come up with a generative model to generate the items from their underlying topics.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4CBCA9-E238-734D-9DD0-11342FA5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7" y="1972178"/>
            <a:ext cx="3295701" cy="24462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AF9EB0-00EE-FF49-9B95-4A57E99BD5BD}"/>
              </a:ext>
            </a:extLst>
          </p:cNvPr>
          <p:cNvSpPr/>
          <p:nvPr/>
        </p:nvSpPr>
        <p:spPr>
          <a:xfrm>
            <a:off x="597465" y="4567464"/>
            <a:ext cx="3220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LinLibertineTB"/>
              </a:rPr>
              <a:t>The graphical representation for ICTR model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0F2DE7-53DA-EA45-BCE2-9167B67E6A63}"/>
              </a:ext>
            </a:extLst>
          </p:cNvPr>
          <p:cNvSpPr/>
          <p:nvPr/>
        </p:nvSpPr>
        <p:spPr>
          <a:xfrm>
            <a:off x="5430416" y="2393811"/>
            <a:ext cx="209814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item1, item q, …item 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234E52-7506-7347-BB34-EFFD79B9B940}"/>
              </a:ext>
            </a:extLst>
          </p:cNvPr>
          <p:cNvSpPr txBox="1"/>
          <p:nvPr/>
        </p:nvSpPr>
        <p:spPr>
          <a:xfrm>
            <a:off x="4646645" y="2397967"/>
            <a:ext cx="78377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User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6B1884-F348-C143-A796-07B80E9254A5}"/>
              </a:ext>
            </a:extLst>
          </p:cNvPr>
          <p:cNvSpPr/>
          <p:nvPr/>
        </p:nvSpPr>
        <p:spPr>
          <a:xfrm>
            <a:off x="5430416" y="2990971"/>
            <a:ext cx="209814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item3, item k, …item </a:t>
            </a:r>
            <a:r>
              <a:rPr lang="en-US" dirty="0" err="1"/>
              <a:t>i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36AEC-5341-EC46-92FA-5A7E64D468E2}"/>
              </a:ext>
            </a:extLst>
          </p:cNvPr>
          <p:cNvSpPr txBox="1"/>
          <p:nvPr/>
        </p:nvSpPr>
        <p:spPr>
          <a:xfrm>
            <a:off x="4646645" y="2995127"/>
            <a:ext cx="78377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User 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C78A48-D121-BA44-9B06-08A558707296}"/>
              </a:ext>
            </a:extLst>
          </p:cNvPr>
          <p:cNvSpPr/>
          <p:nvPr/>
        </p:nvSpPr>
        <p:spPr>
          <a:xfrm>
            <a:off x="5433522" y="3591847"/>
            <a:ext cx="209814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item1, item 2, …item 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3FEE1-E613-CE49-91F2-488FC0E745BC}"/>
              </a:ext>
            </a:extLst>
          </p:cNvPr>
          <p:cNvSpPr txBox="1"/>
          <p:nvPr/>
        </p:nvSpPr>
        <p:spPr>
          <a:xfrm>
            <a:off x="4649751" y="3586064"/>
            <a:ext cx="78377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User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7F32C-7DFB-4046-877D-35BE5D351A5A}"/>
              </a:ext>
            </a:extLst>
          </p:cNvPr>
          <p:cNvSpPr txBox="1"/>
          <p:nvPr/>
        </p:nvSpPr>
        <p:spPr>
          <a:xfrm>
            <a:off x="6026763" y="4110629"/>
            <a:ext cx="1298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811B538-8F1B-4142-BF7C-AEEE6C2D42E8}"/>
              </a:ext>
            </a:extLst>
          </p:cNvPr>
          <p:cNvSpPr/>
          <p:nvPr/>
        </p:nvSpPr>
        <p:spPr>
          <a:xfrm rot="5400000">
            <a:off x="4822606" y="1977349"/>
            <a:ext cx="273460" cy="565665"/>
          </a:xfrm>
          <a:prstGeom prst="leftBrace">
            <a:avLst>
              <a:gd name="adj1" fmla="val 8333"/>
              <a:gd name="adj2" fmla="val 53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7293ECB-278D-584E-891C-BE85ACF2BE19}"/>
              </a:ext>
            </a:extLst>
          </p:cNvPr>
          <p:cNvSpPr/>
          <p:nvPr/>
        </p:nvSpPr>
        <p:spPr>
          <a:xfrm rot="5400000">
            <a:off x="6384785" y="1243196"/>
            <a:ext cx="254026" cy="2033532"/>
          </a:xfrm>
          <a:prstGeom prst="leftBrace">
            <a:avLst>
              <a:gd name="adj1" fmla="val 8333"/>
              <a:gd name="adj2" fmla="val 53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BC1C5-D29A-BB4C-B253-E182BE7EFD23}"/>
              </a:ext>
            </a:extLst>
          </p:cNvPr>
          <p:cNvSpPr txBox="1"/>
          <p:nvPr/>
        </p:nvSpPr>
        <p:spPr>
          <a:xfrm>
            <a:off x="4481240" y="1858737"/>
            <a:ext cx="104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731BF-9FEC-7948-A637-A6CC76C6AAAB}"/>
              </a:ext>
            </a:extLst>
          </p:cNvPr>
          <p:cNvSpPr txBox="1"/>
          <p:nvPr/>
        </p:nvSpPr>
        <p:spPr>
          <a:xfrm>
            <a:off x="6096831" y="1853720"/>
            <a:ext cx="691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803846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Interactive Collaborative Topic Regression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7655"/>
            <a:ext cx="3295701" cy="24462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2148" y="4072941"/>
            <a:ext cx="3220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LinLibertineTB"/>
              </a:rPr>
              <a:t>The graphical representation for ICTR model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612" t="16507" r="15703" b="3253"/>
          <a:stretch/>
        </p:blipFill>
        <p:spPr>
          <a:xfrm>
            <a:off x="4626490" y="1669725"/>
            <a:ext cx="1282891" cy="244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2754"/>
          <a:stretch/>
        </p:blipFill>
        <p:spPr>
          <a:xfrm>
            <a:off x="4645152" y="2618547"/>
            <a:ext cx="3803904" cy="36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1" t="-12646" r="1471" b="-1"/>
          <a:stretch/>
        </p:blipFill>
        <p:spPr>
          <a:xfrm>
            <a:off x="4594635" y="2090055"/>
            <a:ext cx="3675888" cy="371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538" y="4111005"/>
            <a:ext cx="2118944" cy="264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646" y="1576504"/>
            <a:ext cx="1924334" cy="342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0" y="3521013"/>
                <a:ext cx="4114800" cy="532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</a:t>
                </a:r>
                <a:r>
                  <a:rPr lang="zh-CN" altLang="en-US" dirty="0"/>
                  <a:t> </a:t>
                </a:r>
                <a:r>
                  <a:rPr lang="en-US" dirty="0"/>
                  <a:t>predicted 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can be inferred by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21013"/>
                <a:ext cx="4114800" cy="532646"/>
              </a:xfrm>
              <a:prstGeom prst="rect">
                <a:avLst/>
              </a:prstGeom>
              <a:blipFill rotWithShape="0">
                <a:blip r:embed="rId9"/>
                <a:stretch>
                  <a:fillRect l="-444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1B6B40-147F-EF4F-BFE4-437F615B0367}"/>
                  </a:ext>
                </a:extLst>
              </p:cNvPr>
              <p:cNvSpPr txBox="1"/>
              <p:nvPr/>
            </p:nvSpPr>
            <p:spPr>
              <a:xfrm>
                <a:off x="5614303" y="3146208"/>
                <a:ext cx="744306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1B6B40-147F-EF4F-BFE4-437F615B0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03" y="3146208"/>
                <a:ext cx="744306" cy="224870"/>
              </a:xfrm>
              <a:prstGeom prst="rect">
                <a:avLst/>
              </a:prstGeom>
              <a:blipFill>
                <a:blip r:embed="rId10"/>
                <a:stretch>
                  <a:fillRect l="-1667" t="-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774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Experiment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457200" y="1327162"/>
            <a:ext cx="8229600" cy="35175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87350" indent="-285750">
              <a:lnSpc>
                <a:spcPct val="115000"/>
              </a:lnSpc>
              <a:buSzPct val="100000"/>
              <a:buFont typeface="Wingdings" panose="05000000000000000000" pitchFamily="2" charset="2"/>
              <a:buChar char="Ø"/>
              <a:defRPr sz="160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  <a:lvl2pPr marL="914400" indent="-355600">
              <a:lnSpc>
                <a:spcPct val="115000"/>
              </a:lnSpc>
              <a:buSzPct val="100000"/>
              <a:buChar char="○"/>
              <a:defRPr sz="1600">
                <a:solidFill>
                  <a:schemeClr val="tx1"/>
                </a:solidFill>
                <a:latin typeface="Open Sans"/>
                <a:ea typeface="Open Sans"/>
                <a:cs typeface="Open Sans"/>
              </a:defRPr>
            </a:lvl2pPr>
            <a:lvl3pPr marL="1371600" indent="-355600">
              <a:lnSpc>
                <a:spcPct val="115000"/>
              </a:lnSpc>
              <a:buSzPct val="100000"/>
              <a:buChar char="■"/>
              <a:defRPr sz="1600"/>
            </a:lvl3pPr>
          </a:lstStyle>
          <a:p>
            <a:r>
              <a:rPr lang="en-US" dirty="0"/>
              <a:t>Data Se</a:t>
            </a:r>
            <a:r>
              <a:rPr lang="en-US" altLang="zh-CN" dirty="0"/>
              <a:t>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Evaluate Method</a:t>
            </a:r>
          </a:p>
          <a:p>
            <a:pPr lvl="1"/>
            <a:r>
              <a:rPr lang="en-US" dirty="0"/>
              <a:t>Replayer method.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666122"/>
              </p:ext>
            </p:extLst>
          </p:nvPr>
        </p:nvGraphicFramePr>
        <p:xfrm>
          <a:off x="643180" y="1988842"/>
          <a:ext cx="4246898" cy="14833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963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1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Yahoo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MovieLens (10M)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#users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226,710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71,567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280,410,150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10,000,054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615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Experiment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89" y="1725856"/>
            <a:ext cx="3785005" cy="2342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340" y="1716525"/>
            <a:ext cx="3693487" cy="24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1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2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57200" y="1168325"/>
            <a:ext cx="2145000" cy="18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457200" y="1240600"/>
            <a:ext cx="8168400" cy="278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457200" y="1164400"/>
            <a:ext cx="8229600" cy="29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55600">
              <a:lnSpc>
                <a:spcPct val="115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 sz="1600"/>
            </a:lvl1pPr>
            <a:lvl2pPr marL="914400" indent="-355600">
              <a:lnSpc>
                <a:spcPct val="115000"/>
              </a:lnSpc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 sz="1600"/>
            </a:lvl2pPr>
            <a:lvl3pPr marL="1371600" indent="-355600">
              <a:lnSpc>
                <a:spcPct val="115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 sz="1600"/>
            </a:lvl3pPr>
          </a:lstStyle>
          <a:p>
            <a:pPr marL="285750" lvl="8" indent="-285750">
              <a:buFont typeface="Wingdings" pitchFamily="2" charset="2"/>
              <a:buChar char="Ø"/>
            </a:pPr>
            <a:r>
              <a:rPr lang="en-US" dirty="0"/>
              <a:t>Only user/item rating matrix is taken into account and model it as a multi-armed bandit problem with dependent arms.</a:t>
            </a:r>
          </a:p>
          <a:p>
            <a:pPr marL="285750" lvl="8" indent="-285750">
              <a:buFont typeface="Wingdings" pitchFamily="2" charset="2"/>
              <a:buChar char="Ø"/>
            </a:pPr>
            <a:r>
              <a:rPr lang="en-US" dirty="0"/>
              <a:t>Propose Interactive Collaborative Topic Regression (ICTR) model to learn the dependence among arms.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200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2">
                    <a:lumMod val="50000"/>
                  </a:schemeClr>
                </a:solidFill>
              </a:rPr>
              <a:t>Q &amp; A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57200" y="1063398"/>
            <a:ext cx="2145000" cy="18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211" y="1581924"/>
            <a:ext cx="2406474" cy="30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CN" sz="2400" b="0" dirty="0">
                <a:solidFill>
                  <a:schemeClr val="accent4"/>
                </a:solidFill>
              </a:rPr>
              <a:t>Online</a:t>
            </a:r>
            <a:r>
              <a:rPr lang="zh-CN" altLang="en-US" sz="2400" b="0" dirty="0">
                <a:solidFill>
                  <a:schemeClr val="accent4"/>
                </a:solidFill>
              </a:rPr>
              <a:t> </a:t>
            </a:r>
            <a:r>
              <a:rPr lang="en-US" altLang="zh-CN" sz="2400" b="0" dirty="0">
                <a:solidFill>
                  <a:schemeClr val="accent4"/>
                </a:solidFill>
              </a:rPr>
              <a:t>Inference</a:t>
            </a:r>
            <a:r>
              <a:rPr lang="zh-CN" altLang="en-US" sz="2400" b="0" dirty="0">
                <a:solidFill>
                  <a:schemeClr val="accent4"/>
                </a:solidFill>
              </a:rPr>
              <a:t> </a:t>
            </a:r>
            <a:r>
              <a:rPr lang="en-US" altLang="zh-CN" sz="2400" b="0" dirty="0">
                <a:solidFill>
                  <a:schemeClr val="accent4"/>
                </a:solidFill>
              </a:rPr>
              <a:t>of</a:t>
            </a:r>
            <a:r>
              <a:rPr lang="zh-CN" altLang="en-US" sz="2400" b="0" dirty="0">
                <a:solidFill>
                  <a:schemeClr val="accent4"/>
                </a:solidFill>
              </a:rPr>
              <a:t> </a:t>
            </a:r>
            <a:r>
              <a:rPr lang="en-US" altLang="zh-CN" sz="2400" b="0" dirty="0">
                <a:solidFill>
                  <a:schemeClr val="accent4"/>
                </a:solidFill>
              </a:rPr>
              <a:t>ICTR</a:t>
            </a:r>
            <a:r>
              <a:rPr lang="zh-CN" altLang="en-US" sz="2400" b="0" dirty="0">
                <a:solidFill>
                  <a:schemeClr val="accent4"/>
                </a:solidFill>
              </a:rPr>
              <a:t> </a:t>
            </a:r>
            <a:r>
              <a:rPr lang="en-US" altLang="zh-CN" sz="2400" b="0" dirty="0">
                <a:solidFill>
                  <a:schemeClr val="accent4"/>
                </a:solidFill>
              </a:rPr>
              <a:t>Model: Particle Learning</a:t>
            </a:r>
            <a:endParaRPr lang="en" sz="2400" b="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5200"/>
          <a:stretch/>
        </p:blipFill>
        <p:spPr>
          <a:xfrm>
            <a:off x="1906523" y="3728607"/>
            <a:ext cx="5330953" cy="102124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73300" y="1421892"/>
            <a:ext cx="4403852" cy="2008632"/>
            <a:chOff x="698500" y="1392936"/>
            <a:chExt cx="5461000" cy="2247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500" y="1392936"/>
              <a:ext cx="5461000" cy="2247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9977" y="1682496"/>
              <a:ext cx="510032" cy="228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5652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altLang="zh-CN" sz="2400" b="0" dirty="0">
                <a:solidFill>
                  <a:schemeClr val="accent4"/>
                </a:solidFill>
              </a:rPr>
              <a:t>Online</a:t>
            </a:r>
            <a:r>
              <a:rPr lang="zh-CN" altLang="en-US" sz="2400" b="0" dirty="0">
                <a:solidFill>
                  <a:schemeClr val="accent4"/>
                </a:solidFill>
              </a:rPr>
              <a:t> </a:t>
            </a:r>
            <a:r>
              <a:rPr lang="en-US" altLang="zh-CN" sz="2400" b="0" dirty="0">
                <a:solidFill>
                  <a:schemeClr val="accent4"/>
                </a:solidFill>
              </a:rPr>
              <a:t>Inference</a:t>
            </a:r>
            <a:r>
              <a:rPr lang="zh-CN" altLang="en-US" sz="2400" b="0" dirty="0">
                <a:solidFill>
                  <a:schemeClr val="accent4"/>
                </a:solidFill>
              </a:rPr>
              <a:t> </a:t>
            </a:r>
            <a:r>
              <a:rPr lang="en-US" altLang="zh-CN" sz="2400" b="0" dirty="0">
                <a:solidFill>
                  <a:schemeClr val="accent4"/>
                </a:solidFill>
              </a:rPr>
              <a:t>of</a:t>
            </a:r>
            <a:r>
              <a:rPr lang="zh-CN" altLang="en-US" sz="2400" b="0" dirty="0">
                <a:solidFill>
                  <a:schemeClr val="accent4"/>
                </a:solidFill>
              </a:rPr>
              <a:t> </a:t>
            </a:r>
            <a:r>
              <a:rPr lang="en-US" altLang="zh-CN" sz="2400" b="0" dirty="0">
                <a:solidFill>
                  <a:schemeClr val="accent4"/>
                </a:solidFill>
              </a:rPr>
              <a:t>ICTR</a:t>
            </a:r>
            <a:r>
              <a:rPr lang="zh-CN" altLang="en-US" sz="2400" b="0" dirty="0">
                <a:solidFill>
                  <a:schemeClr val="accent4"/>
                </a:solidFill>
              </a:rPr>
              <a:t> </a:t>
            </a:r>
            <a:r>
              <a:rPr lang="en-US" altLang="zh-CN" sz="2400" b="0" dirty="0">
                <a:solidFill>
                  <a:schemeClr val="accent4"/>
                </a:solidFill>
              </a:rPr>
              <a:t>Model: Particle</a:t>
            </a:r>
            <a:r>
              <a:rPr lang="zh-CN" altLang="en-US" sz="2400" b="0" dirty="0">
                <a:solidFill>
                  <a:schemeClr val="accent4"/>
                </a:solidFill>
              </a:rPr>
              <a:t> </a:t>
            </a:r>
            <a:r>
              <a:rPr lang="en-US" altLang="zh-CN" sz="2400" b="0" dirty="0">
                <a:solidFill>
                  <a:schemeClr val="accent4"/>
                </a:solidFill>
              </a:rPr>
              <a:t>Learning</a:t>
            </a:r>
            <a:endParaRPr lang="en" sz="2400" b="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511" b="2155"/>
          <a:stretch/>
        </p:blipFill>
        <p:spPr>
          <a:xfrm>
            <a:off x="731520" y="1247698"/>
            <a:ext cx="7351776" cy="367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56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0850" y="1135780"/>
                <a:ext cx="8280400" cy="2215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𝒫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denote the particle set at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𝑡</m:t>
                    </m:r>
                    <m:r>
                      <a:rPr lang="en-US" b="0" i="1" dirty="0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𝒫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−1)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particles given both ticket problem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and automation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𝑡</m:t>
                    </m:r>
                    <m:r>
                      <a:rPr lang="en-US" i="1" dirty="0" smtClean="0">
                        <a:latin typeface="Cambria Math" charset="0"/>
                      </a:rPr>
                      <m:t>−1)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𝑡</m:t>
                    </m:r>
                    <m:r>
                      <a:rPr lang="en-US" i="1" dirty="0" smtClean="0">
                        <a:latin typeface="Cambria Math" charset="0"/>
                      </a:rPr>
                      <m:t>−1)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. Each particle has a weight,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=1. The fitness of each particle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𝒫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−1)</m:t>
                        </m:r>
                      </m:sub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is defined as the likelihood of the observed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 Therefore,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further deriving,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0" y="1135780"/>
                <a:ext cx="8280400" cy="2215799"/>
              </a:xfrm>
              <a:prstGeom prst="rect">
                <a:avLst/>
              </a:prstGeom>
              <a:blipFill rotWithShape="0">
                <a:blip r:embed="rId3"/>
                <a:stretch>
                  <a:fillRect l="-221" t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0" dirty="0">
                <a:solidFill>
                  <a:schemeClr val="accent4"/>
                </a:solidFill>
              </a:rPr>
              <a:t>Re-sample Particles with Weights</a:t>
            </a:r>
            <a:endParaRPr lang="en" sz="2400" b="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450" y="2282670"/>
            <a:ext cx="2616200" cy="3810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311400" y="2925306"/>
            <a:ext cx="4216400" cy="634100"/>
            <a:chOff x="3168650" y="3192006"/>
            <a:chExt cx="4216400" cy="6341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13463" r="598"/>
            <a:stretch/>
          </p:blipFill>
          <p:spPr>
            <a:xfrm>
              <a:off x="3168650" y="3276600"/>
              <a:ext cx="4216400" cy="54950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168650" y="3192006"/>
              <a:ext cx="514350" cy="1861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9" y="3792703"/>
            <a:ext cx="5290175" cy="9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33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b="0" dirty="0">
                <a:solidFill>
                  <a:schemeClr val="accent4"/>
                </a:solidFill>
              </a:rPr>
              <a:t>Latent State Inference</a:t>
            </a:r>
            <a:endParaRPr lang="en" sz="2400" b="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400" y="1239504"/>
                <a:ext cx="8280400" cy="3136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Provide with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,  the random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can be any one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topics.</a:t>
                </a:r>
              </a:p>
              <a:p>
                <a:r>
                  <a:rPr lang="en-US" dirty="0"/>
                  <a:t>The posterior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shown as follows,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can be computed by </a:t>
                </a:r>
                <a:endParaRPr lang="en-US" i="1" dirty="0">
                  <a:latin typeface="Cambria Math" charset="0"/>
                </a:endParaRPr>
              </a:p>
              <a:p>
                <a:r>
                  <a:rPr lang="en-US" i="1" dirty="0">
                    <a:latin typeface="Cambria Math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 is an indicator function, returns 1 when the input Boolean expression is true and otherwise  return 0.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1239504"/>
                <a:ext cx="8280400" cy="3136821"/>
              </a:xfrm>
              <a:prstGeom prst="rect">
                <a:avLst/>
              </a:prstGeom>
              <a:blipFill>
                <a:blip r:embed="rId3"/>
                <a:stretch>
                  <a:fillRect l="-153" t="-806"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355850" y="3257550"/>
            <a:ext cx="533400" cy="76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0" y="1788111"/>
            <a:ext cx="2935349" cy="35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50" y="2816182"/>
            <a:ext cx="3588575" cy="9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36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400" b="0" dirty="0">
                <a:solidFill>
                  <a:schemeClr val="accent4"/>
                </a:solidFill>
              </a:rPr>
              <a:t>A General Process of Interactive Recommendation</a:t>
            </a:r>
            <a:endParaRPr lang="en" sz="2400" b="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  <p:sp>
        <p:nvSpPr>
          <p:cNvPr id="12" name="Rounded Rectangle 11"/>
          <p:cNvSpPr/>
          <p:nvPr/>
        </p:nvSpPr>
        <p:spPr>
          <a:xfrm>
            <a:off x="2000249" y="1179438"/>
            <a:ext cx="1432775" cy="472629"/>
          </a:xfrm>
          <a:prstGeom prst="round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path path="rect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Rounded Rectangle 14"/>
          <p:cNvSpPr/>
          <p:nvPr/>
        </p:nvSpPr>
        <p:spPr>
          <a:xfrm rot="10800000">
            <a:off x="2004275" y="1652067"/>
            <a:ext cx="1428750" cy="452318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ounded Rectangle 16"/>
          <p:cNvSpPr/>
          <p:nvPr/>
        </p:nvSpPr>
        <p:spPr>
          <a:xfrm>
            <a:off x="4057650" y="1368632"/>
            <a:ext cx="1085850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Profiling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314700" y="1552054"/>
            <a:ext cx="742950" cy="1714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ight Arrow 18"/>
          <p:cNvSpPr/>
          <p:nvPr/>
        </p:nvSpPr>
        <p:spPr>
          <a:xfrm>
            <a:off x="5143500" y="1552054"/>
            <a:ext cx="742950" cy="1714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/>
          <p:cNvSpPr/>
          <p:nvPr/>
        </p:nvSpPr>
        <p:spPr>
          <a:xfrm>
            <a:off x="5886450" y="1395019"/>
            <a:ext cx="1200150" cy="485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Problem Profiles</a:t>
            </a:r>
          </a:p>
        </p:txBody>
      </p:sp>
      <p:sp>
        <p:nvSpPr>
          <p:cNvPr id="21" name="Right Arrow 20"/>
          <p:cNvSpPr/>
          <p:nvPr/>
        </p:nvSpPr>
        <p:spPr>
          <a:xfrm rot="7360135">
            <a:off x="3723511" y="2006084"/>
            <a:ext cx="466835" cy="1817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ight Arrow 21"/>
          <p:cNvSpPr/>
          <p:nvPr/>
        </p:nvSpPr>
        <p:spPr>
          <a:xfrm rot="5400000">
            <a:off x="4376444" y="2032641"/>
            <a:ext cx="448263" cy="1714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Rounded Rectangle 22"/>
          <p:cNvSpPr/>
          <p:nvPr/>
        </p:nvSpPr>
        <p:spPr>
          <a:xfrm>
            <a:off x="3907429" y="3541396"/>
            <a:ext cx="1457325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Recommendation</a:t>
            </a:r>
          </a:p>
          <a:p>
            <a:pPr algn="ctr"/>
            <a:r>
              <a:rPr lang="en-US" sz="1050" dirty="0"/>
              <a:t>Algorithms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806263" y="2399645"/>
            <a:ext cx="1088151" cy="45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User Preference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23688" y="2399645"/>
            <a:ext cx="1207967" cy="45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Preference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Drift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353212" y="2399645"/>
            <a:ext cx="1067466" cy="45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User/Item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Dependence</a:t>
            </a:r>
          </a:p>
        </p:txBody>
      </p:sp>
      <p:sp>
        <p:nvSpPr>
          <p:cNvPr id="27" name="Curved Left Arrow 26"/>
          <p:cNvSpPr/>
          <p:nvPr/>
        </p:nvSpPr>
        <p:spPr>
          <a:xfrm rot="2046531">
            <a:off x="6056554" y="1937153"/>
            <a:ext cx="537045" cy="2168085"/>
          </a:xfrm>
          <a:prstGeom prst="curvedLef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8" name="Curved Left Arrow 27"/>
          <p:cNvSpPr/>
          <p:nvPr/>
        </p:nvSpPr>
        <p:spPr>
          <a:xfrm rot="8232077">
            <a:off x="2471500" y="2009954"/>
            <a:ext cx="546620" cy="2250277"/>
          </a:xfrm>
          <a:prstGeom prst="curvedLeftArrow">
            <a:avLst>
              <a:gd name="adj1" fmla="val 25000"/>
              <a:gd name="adj2" fmla="val 50000"/>
              <a:gd name="adj3" fmla="val 18326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169577" y="4501543"/>
            <a:ext cx="2144283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Contextual Multi-armed Bandits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51122" y="4514195"/>
            <a:ext cx="2264078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Interactive Collaborative Filtering</a:t>
            </a:r>
          </a:p>
        </p:txBody>
      </p:sp>
      <p:sp>
        <p:nvSpPr>
          <p:cNvPr id="31" name="Right Arrow 30"/>
          <p:cNvSpPr/>
          <p:nvPr/>
        </p:nvSpPr>
        <p:spPr>
          <a:xfrm rot="7360135">
            <a:off x="3708243" y="4177320"/>
            <a:ext cx="468149" cy="1993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ight Arrow 31"/>
          <p:cNvSpPr/>
          <p:nvPr/>
        </p:nvSpPr>
        <p:spPr>
          <a:xfrm rot="3200244">
            <a:off x="5130679" y="4175597"/>
            <a:ext cx="468149" cy="1993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/>
          <p:cNvSpPr/>
          <p:nvPr/>
        </p:nvSpPr>
        <p:spPr>
          <a:xfrm>
            <a:off x="2114550" y="1397206"/>
            <a:ext cx="1200150" cy="485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Interaction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34" name="Right Arrow 33"/>
          <p:cNvSpPr/>
          <p:nvPr/>
        </p:nvSpPr>
        <p:spPr>
          <a:xfrm rot="3530026">
            <a:off x="5028195" y="2006084"/>
            <a:ext cx="466835" cy="1817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ight Arrow 34"/>
          <p:cNvSpPr/>
          <p:nvPr/>
        </p:nvSpPr>
        <p:spPr>
          <a:xfrm rot="7360135">
            <a:off x="5062420" y="3149185"/>
            <a:ext cx="466835" cy="1817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ight Arrow 35"/>
          <p:cNvSpPr/>
          <p:nvPr/>
        </p:nvSpPr>
        <p:spPr>
          <a:xfrm rot="3530026">
            <a:off x="3682828" y="3127031"/>
            <a:ext cx="466835" cy="18174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ight Arrow 36"/>
          <p:cNvSpPr/>
          <p:nvPr/>
        </p:nvSpPr>
        <p:spPr>
          <a:xfrm rot="5400000">
            <a:off x="4376444" y="3100698"/>
            <a:ext cx="448263" cy="17145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A1AB9-240A-EA40-8031-90AFE30129E3}"/>
              </a:ext>
            </a:extLst>
          </p:cNvPr>
          <p:cNvSpPr txBox="1"/>
          <p:nvPr/>
        </p:nvSpPr>
        <p:spPr>
          <a:xfrm>
            <a:off x="554029" y="3377870"/>
            <a:ext cx="304794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Research Problems:</a:t>
            </a:r>
          </a:p>
          <a:p>
            <a:pPr marL="342900" indent="-342900">
              <a:buAutoNum type="arabicPeriod"/>
            </a:pPr>
            <a:r>
              <a:rPr lang="en-US" sz="1200" dirty="0"/>
              <a:t>Learn user preference</a:t>
            </a:r>
          </a:p>
          <a:p>
            <a:pPr marL="342900" indent="-342900">
              <a:buAutoNum type="arabicPeriod"/>
            </a:pPr>
            <a:r>
              <a:rPr lang="en-US" sz="1200" dirty="0"/>
              <a:t>Track preference drift</a:t>
            </a:r>
          </a:p>
          <a:p>
            <a:pPr marL="342900" indent="-342900">
              <a:buAutoNum type="arabicPeriod"/>
            </a:pPr>
            <a:r>
              <a:rPr lang="en-US" sz="1200" dirty="0"/>
              <a:t>Learn and use user/item dependence</a:t>
            </a:r>
          </a:p>
        </p:txBody>
      </p:sp>
    </p:spTree>
    <p:extLst>
      <p:ext uri="{BB962C8B-B14F-4D97-AF65-F5344CB8AC3E}">
        <p14:creationId xmlns:p14="http://schemas.microsoft.com/office/powerpoint/2010/main" val="16767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b="0" dirty="0">
                <a:solidFill>
                  <a:schemeClr val="accent4"/>
                </a:solidFill>
              </a:rPr>
              <a:t>Parameter Statistics Inference</a:t>
            </a:r>
            <a:endParaRPr lang="en" sz="2400" b="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400" y="1239504"/>
                <a:ext cx="8280400" cy="2902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Assume                                         are the sufficient statistics at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, which are updated on the sufficient statistics                              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-1</a:t>
                </a:r>
                <a:r>
                  <a:rPr lang="en-US" i="1" dirty="0">
                    <a:latin typeface="Cambria Math" charset="0"/>
                  </a:rPr>
                  <a:t>, </a:t>
                </a:r>
                <a:r>
                  <a:rPr lang="en-US" dirty="0">
                    <a:latin typeface="Cambria Math" charset="0"/>
                  </a:rPr>
                  <a:t>and new observation data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as follows.</a:t>
                </a:r>
              </a:p>
              <a:p>
                <a:r>
                  <a:rPr lang="en-US" i="1" dirty="0">
                    <a:latin typeface="Cambria Math" charset="0"/>
                  </a:rPr>
                  <a:t>			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, the sampling process for the parameter random variables                          is summarized as below: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1239504"/>
                <a:ext cx="8280400" cy="2902526"/>
              </a:xfrm>
              <a:prstGeom prst="rect">
                <a:avLst/>
              </a:prstGeom>
              <a:blipFill rotWithShape="0">
                <a:blip r:embed="rId3"/>
                <a:stretch>
                  <a:fillRect l="-221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2355850" y="3257550"/>
            <a:ext cx="533400" cy="76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903"/>
          <a:stretch/>
        </p:blipFill>
        <p:spPr>
          <a:xfrm>
            <a:off x="2889250" y="1843442"/>
            <a:ext cx="3023353" cy="138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11574"/>
          <a:stretch/>
        </p:blipFill>
        <p:spPr>
          <a:xfrm>
            <a:off x="1204294" y="1294598"/>
            <a:ext cx="1894294" cy="2238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01741" y="1508839"/>
            <a:ext cx="1289038" cy="225545"/>
            <a:chOff x="4935956" y="2372496"/>
            <a:chExt cx="1547933" cy="255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5956" y="2372496"/>
              <a:ext cx="683307" cy="23718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" r="2327"/>
            <a:stretch/>
          </p:blipFill>
          <p:spPr>
            <a:xfrm>
              <a:off x="5619263" y="2372496"/>
              <a:ext cx="864626" cy="25559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021" t="1" r="4107" b="9875"/>
          <a:stretch/>
        </p:blipFill>
        <p:spPr>
          <a:xfrm>
            <a:off x="5804115" y="3430869"/>
            <a:ext cx="1184933" cy="2236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6999" y="3842986"/>
            <a:ext cx="1845371" cy="9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5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b="0" dirty="0">
                <a:solidFill>
                  <a:schemeClr val="accent4"/>
                </a:solidFill>
              </a:rPr>
              <a:t>Integrate with Policies: Thompson sampling</a:t>
            </a:r>
            <a:endParaRPr lang="en" sz="2400" b="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400" y="1239504"/>
                <a:ext cx="8280400" cy="2902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Without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particle re-sampling, latent state inference and parameter statistics inference for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, therefore, we utilize the latent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sampled from their posterior distributions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-1 predicting the reward for each arm. </a:t>
                </a:r>
              </a:p>
              <a:p>
                <a:endParaRPr lang="en-US" dirty="0"/>
              </a:p>
              <a:p>
                <a:r>
                  <a:rPr lang="en-US" dirty="0"/>
                  <a:t>In our model, each item has B  independent particles. Based on Thompson sampling, the policy select an arm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n</m:t>
                    </m:r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t</m:t>
                    </m:r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using the following equation: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        denotes the average reward:   </a:t>
                </a:r>
              </a:p>
              <a:p>
                <a:r>
                  <a:rPr lang="en-US" dirty="0"/>
                  <a:t>				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1239504"/>
                <a:ext cx="8280400" cy="2902526"/>
              </a:xfrm>
              <a:prstGeom prst="rect">
                <a:avLst/>
              </a:prstGeom>
              <a:blipFill rotWithShape="0">
                <a:blip r:embed="rId3"/>
                <a:stretch>
                  <a:fillRect l="-221" t="-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726" y="2603823"/>
            <a:ext cx="2324100" cy="43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61" y="2977289"/>
            <a:ext cx="338809" cy="254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831" y="3231396"/>
            <a:ext cx="1880464" cy="6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3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b="0" dirty="0">
                <a:solidFill>
                  <a:schemeClr val="accent4"/>
                </a:solidFill>
              </a:rPr>
              <a:t>Integrate with Policies: UCB</a:t>
            </a:r>
            <a:endParaRPr lang="en" sz="2400" b="0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400" y="1255002"/>
                <a:ext cx="8280400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According to UCB policy, it select an arm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n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t</m:t>
                    </m:r>
                    <m:r>
                      <a:rPr lang="en-US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based on the upper bound of the predicted reward. Assuming that                              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UCB is developed by the mean and variance of predicted reward. 	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≫0</m:t>
                    </m:r>
                  </m:oMath>
                </a14:m>
                <a:r>
                  <a:rPr lang="en-US" dirty="0"/>
                  <a:t> is a predefined threshold, and the variance is 	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1255002"/>
                <a:ext cx="8280400" cy="2893100"/>
              </a:xfrm>
              <a:prstGeom prst="rect">
                <a:avLst/>
              </a:prstGeom>
              <a:blipFill rotWithShape="0">
                <a:blip r:embed="rId3"/>
                <a:stretch>
                  <a:fillRect l="-221" t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195" y="2711753"/>
            <a:ext cx="2784205" cy="4339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384" t="11964"/>
          <a:stretch/>
        </p:blipFill>
        <p:spPr>
          <a:xfrm>
            <a:off x="2798540" y="1641896"/>
            <a:ext cx="1847518" cy="310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814" y="3596686"/>
            <a:ext cx="1183037" cy="55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28442" y="2038027"/>
                <a:ext cx="1239891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𝐵</m:t>
                        </m:r>
                      </m:sup>
                      <m:e>
                        <m:sSubSup>
                          <m:sSub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442" y="2038027"/>
                <a:ext cx="1239891" cy="304186"/>
              </a:xfrm>
              <a:prstGeom prst="rect">
                <a:avLst/>
              </a:prstGeom>
              <a:blipFill rotWithShape="0">
                <a:blip r:embed="rId7"/>
                <a:stretch>
                  <a:fillRect l="-3941" t="-102000" r="-7389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91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300731"/>
            <a:ext cx="8229600" cy="857400"/>
          </a:xfrm>
        </p:spPr>
        <p:txBody>
          <a:bodyPr/>
          <a:lstStyle/>
          <a:p>
            <a:pPr lvl="0"/>
            <a:r>
              <a:rPr lang="en" sz="2400" b="0" dirty="0">
                <a:solidFill>
                  <a:schemeClr val="accent4"/>
                </a:solidFill>
              </a:rPr>
              <a:t>Outline</a:t>
            </a:r>
          </a:p>
        </p:txBody>
      </p:sp>
      <p:sp>
        <p:nvSpPr>
          <p:cNvPr id="43" name="Shape 97"/>
          <p:cNvSpPr txBox="1"/>
          <p:nvPr/>
        </p:nvSpPr>
        <p:spPr>
          <a:xfrm>
            <a:off x="457200" y="1158240"/>
            <a:ext cx="8229600" cy="377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" sz="1600" dirty="0"/>
              <a:t>Introduction 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" sz="1600" dirty="0"/>
              <a:t>Research Problems</a:t>
            </a:r>
          </a:p>
          <a:p>
            <a:pPr marL="914400" lvl="1" indent="-355600">
              <a:lnSpc>
                <a:spcPct val="115000"/>
              </a:lnSpc>
              <a:buSzPct val="100000"/>
              <a:buFontTx/>
              <a:buChar char="○"/>
            </a:pPr>
            <a:r>
              <a:rPr lang="en-US" sz="1600" dirty="0">
                <a:solidFill>
                  <a:srgbClr val="0070C0"/>
                </a:solidFill>
              </a:rPr>
              <a:t>Online Context-aware Recommendation with Time-varying Multi-armed Bandit</a:t>
            </a:r>
          </a:p>
          <a:p>
            <a:pPr marL="1371600" lvl="2" indent="-355600">
              <a:lnSpc>
                <a:spcPct val="115000"/>
              </a:lnSpc>
              <a:buSzPct val="100000"/>
              <a:buFontTx/>
              <a:buChar char="■"/>
            </a:pPr>
            <a:r>
              <a:rPr lang="en" sz="1600" dirty="0"/>
              <a:t>Dynamical Context Drift Model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1600" dirty="0"/>
              <a:t>Online Context-based recommendation Using Hierarchical Multi-armed Bandit</a:t>
            </a:r>
          </a:p>
          <a:p>
            <a:pPr marL="1371600" lvl="2" indent="-355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en" sz="1600" dirty="0"/>
              <a:t>Hierarchical Multi-armed Bandit Model</a:t>
            </a:r>
          </a:p>
          <a:p>
            <a:pPr marL="914400" lvl="1" indent="-355600">
              <a:lnSpc>
                <a:spcPct val="115000"/>
              </a:lnSpc>
              <a:buSzPct val="100000"/>
              <a:buChar char="○"/>
            </a:pPr>
            <a:r>
              <a:rPr lang="en" sz="1600" dirty="0"/>
              <a:t>Online Interactive Collaborative Filtering Using Multi-armed Bandit with Dependent Arms</a:t>
            </a:r>
          </a:p>
          <a:p>
            <a:pPr marL="1371600" lvl="2" indent="-355600" rtl="0">
              <a:lnSpc>
                <a:spcPct val="115000"/>
              </a:lnSpc>
              <a:spcBef>
                <a:spcPts val="0"/>
              </a:spcBef>
              <a:buSzPct val="100000"/>
              <a:buChar char="■"/>
            </a:pPr>
            <a:r>
              <a:rPr lang="en" sz="1600" dirty="0"/>
              <a:t>Interactive Collaborative Topic Regression Model</a:t>
            </a:r>
          </a:p>
        </p:txBody>
      </p:sp>
      <p:sp>
        <p:nvSpPr>
          <p:cNvPr id="45" name="Slide Number Placeholder 1"/>
          <p:cNvSpPr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96270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22549" y="223137"/>
            <a:ext cx="8264251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b="0" dirty="0">
                <a:solidFill>
                  <a:schemeClr val="accent4"/>
                </a:solidFill>
              </a:rPr>
              <a:t>Online Context-aware Recommendation with Time-varying Multi-armed Bandit</a:t>
            </a:r>
            <a:r>
              <a:rPr lang="en" sz="2400" b="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E99E6-0154-9A4C-A357-46E307A0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260132"/>
            <a:ext cx="3488602" cy="2182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C58E4A-646C-BB4F-B39C-24A630B89190}"/>
              </a:ext>
            </a:extLst>
          </p:cNvPr>
          <p:cNvSpPr/>
          <p:nvPr/>
        </p:nvSpPr>
        <p:spPr>
          <a:xfrm>
            <a:off x="422549" y="1311155"/>
            <a:ext cx="47159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Example:</a:t>
            </a:r>
          </a:p>
          <a:p>
            <a:r>
              <a:rPr lang="en-US" dirty="0">
                <a:latin typeface="+mn-lt"/>
              </a:rPr>
              <a:t>Given the same contextual information for each article, the average CTR distribution of five news articles from Yahoo! news repository is displayed. The CTR is aggregated by every hour.</a:t>
            </a:r>
          </a:p>
          <a:p>
            <a:endParaRPr lang="en-US" dirty="0">
              <a:effectLst/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effectLst/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0F6E75-2767-264C-80E9-CE634D024C2E}"/>
              </a:ext>
            </a:extLst>
          </p:cNvPr>
          <p:cNvSpPr/>
          <p:nvPr/>
        </p:nvSpPr>
        <p:spPr>
          <a:xfrm>
            <a:off x="422549" y="3795743"/>
            <a:ext cx="8134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Challenge:</a:t>
            </a:r>
            <a:r>
              <a:rPr lang="en-US" dirty="0">
                <a:latin typeface="Helvetica" pitchFamily="2" charset="0"/>
              </a:rPr>
              <a:t> How do we promptly capture both of the varying popularity of item content and the</a:t>
            </a:r>
          </a:p>
          <a:p>
            <a:r>
              <a:rPr lang="en-US" dirty="0">
                <a:latin typeface="Helvetica" pitchFamily="2" charset="0"/>
              </a:rPr>
              <a:t>evolving customer preferences over time, and further utilize them for recommendation improvement?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52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13198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0" dirty="0">
                <a:solidFill>
                  <a:schemeClr val="accent4"/>
                </a:solidFill>
              </a:rPr>
              <a:t>Contextual Multi-armed Bandit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6000" y="3359869"/>
                <a:ext cx="8290800" cy="532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MR10"/>
                  </a:rPr>
                  <a:t>The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MR10"/>
                  </a:rPr>
                  <a:t> is typically modeled as a linear combination of the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MR10"/>
                  </a:rPr>
                  <a:t> with coefficient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CMR10"/>
                  </a:rPr>
                  <a:t>, given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=[1,…,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>
                    <a:latin typeface="CMR10"/>
                  </a:rPr>
                  <a:t> as follows: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0" y="3359869"/>
                <a:ext cx="8290800" cy="532646"/>
              </a:xfrm>
              <a:prstGeom prst="rect">
                <a:avLst/>
              </a:prstGeom>
              <a:blipFill>
                <a:blip r:embed="rId3"/>
                <a:stretch>
                  <a:fillRect l="-153"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07682" y="3743330"/>
                <a:ext cx="1423147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682" y="3743330"/>
                <a:ext cx="1423147" cy="224870"/>
              </a:xfrm>
              <a:prstGeom prst="rect">
                <a:avLst/>
              </a:prstGeom>
              <a:blipFill>
                <a:blip r:embed="rId4"/>
                <a:stretch>
                  <a:fillRect l="-3540" t="-27778" r="-4425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6000" y="4019199"/>
                <a:ext cx="82908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MR10"/>
                  </a:rPr>
                  <a:t>The optimal policy 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latin typeface="CMR10"/>
                  </a:rPr>
                  <a:t> is defined as the one with maximum accumulated expected reward after T iterations: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0" y="4019199"/>
                <a:ext cx="8290800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22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81424" y="4280951"/>
                <a:ext cx="2872197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)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424" y="4280951"/>
                <a:ext cx="2872197" cy="605807"/>
              </a:xfrm>
              <a:prstGeom prst="rect">
                <a:avLst/>
              </a:prstGeom>
              <a:blipFill>
                <a:blip r:embed="rId8"/>
                <a:stretch>
                  <a:fillRect l="-441" t="-112245" r="-1322" b="-175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15C33D4-D148-1E47-88B3-252723B65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9360" y="1265767"/>
            <a:ext cx="3531015" cy="20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23137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400" b="0" dirty="0">
                <a:solidFill>
                  <a:schemeClr val="accent4"/>
                </a:solidFill>
              </a:rPr>
              <a:t>Dynamic Context Drift Modeling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2375FA-F7D1-274C-B9A9-02DB82B9C853}"/>
                  </a:ext>
                </a:extLst>
              </p:cNvPr>
              <p:cNvSpPr/>
              <p:nvPr/>
            </p:nvSpPr>
            <p:spPr>
              <a:xfrm>
                <a:off x="397565" y="1206896"/>
                <a:ext cx="8179104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aforementioned model is based on the assumption that coefficient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unknown but fixed.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2375FA-F7D1-274C-B9A9-02DB82B9C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5" y="1206896"/>
                <a:ext cx="8179104" cy="954107"/>
              </a:xfrm>
              <a:prstGeom prst="rect">
                <a:avLst/>
              </a:prstGeom>
              <a:blipFill>
                <a:blip r:embed="rId3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70FE2C3-3FE3-4C48-8166-66B25C1A9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19" y="1655230"/>
            <a:ext cx="3042781" cy="182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5DA651-9FF0-F140-9A23-28714C528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03" t="33671" r="15483" b="15459"/>
          <a:stretch/>
        </p:blipFill>
        <p:spPr>
          <a:xfrm>
            <a:off x="1196326" y="2680266"/>
            <a:ext cx="2664487" cy="387626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8AF1C8D7-005B-C441-802D-10AFA5AE01ED}"/>
              </a:ext>
            </a:extLst>
          </p:cNvPr>
          <p:cNvSpPr/>
          <p:nvPr/>
        </p:nvSpPr>
        <p:spPr>
          <a:xfrm>
            <a:off x="755374" y="3412051"/>
            <a:ext cx="2355574" cy="589828"/>
          </a:xfrm>
          <a:prstGeom prst="wedgeRectCallout">
            <a:avLst>
              <a:gd name="adj1" fmla="val 15875"/>
              <a:gd name="adj2" fmla="val -10793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The stationary component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1CDA0A-D583-C644-8D7D-7D5DE0093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692" y="3684930"/>
            <a:ext cx="1773196" cy="316948"/>
          </a:xfrm>
          <a:prstGeom prst="rect">
            <a:avLst/>
          </a:prstGeom>
        </p:spPr>
      </p:pic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3E9C8509-288A-1A46-AE92-6F0A60941A8C}"/>
              </a:ext>
            </a:extLst>
          </p:cNvPr>
          <p:cNvSpPr/>
          <p:nvPr/>
        </p:nvSpPr>
        <p:spPr>
          <a:xfrm>
            <a:off x="3223689" y="1777061"/>
            <a:ext cx="2375205" cy="589828"/>
          </a:xfrm>
          <a:prstGeom prst="wedgeRectCallout">
            <a:avLst>
              <a:gd name="adj1" fmla="val -31050"/>
              <a:gd name="adj2" fmla="val 11618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The drift component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8E4107-5E3E-EA41-8A29-9DF93861C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417" y="1997439"/>
            <a:ext cx="1481759" cy="301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771C45-65BE-BA4A-B192-5B89B05EB9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614" y="3686785"/>
            <a:ext cx="2743447" cy="174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6A7EF8-2F69-0E45-9060-987A824EE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4431" y="4319931"/>
            <a:ext cx="1302149" cy="158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49F382-9E79-D940-A8FC-ECA5858A96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045" y="3959130"/>
            <a:ext cx="1628912" cy="219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64CC4F-FD71-E442-81F6-2137EDAC83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5181" y="4566191"/>
            <a:ext cx="1474884" cy="240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60BCD7-8629-564A-8A33-1A3C7CCBD1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345" t="-13704" b="-1"/>
          <a:stretch/>
        </p:blipFill>
        <p:spPr>
          <a:xfrm>
            <a:off x="6554056" y="3596855"/>
            <a:ext cx="725558" cy="271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>
                <a:extLst>
                  <a:ext uri="{FF2B5EF4-FFF2-40B4-BE49-F238E27FC236}">
                    <a16:creationId xmlns:a16="http://schemas.microsoft.com/office/drawing/2014/main" id="{C9EB1834-3FCE-A544-9792-8B5D9D219347}"/>
                  </a:ext>
                </a:extLst>
              </p:cNvPr>
              <p:cNvSpPr/>
              <p:nvPr/>
            </p:nvSpPr>
            <p:spPr>
              <a:xfrm>
                <a:off x="6896957" y="4285652"/>
                <a:ext cx="1620077" cy="464198"/>
              </a:xfrm>
              <a:prstGeom prst="wedgeRectCallout">
                <a:avLst>
                  <a:gd name="adj1" fmla="val -51087"/>
                  <a:gd name="adj2" fmla="val -84383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a d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d dimension identity matrix </a:t>
                </a:r>
              </a:p>
            </p:txBody>
          </p:sp>
        </mc:Choice>
        <mc:Fallback xmlns="">
          <p:sp>
            <p:nvSpPr>
              <p:cNvPr id="19" name="Rectangular Callout 18">
                <a:extLst>
                  <a:ext uri="{FF2B5EF4-FFF2-40B4-BE49-F238E27FC236}">
                    <a16:creationId xmlns:a16="http://schemas.microsoft.com/office/drawing/2014/main" id="{C9EB1834-3FCE-A544-9792-8B5D9D219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957" y="4285652"/>
                <a:ext cx="1620077" cy="464198"/>
              </a:xfrm>
              <a:prstGeom prst="wedgeRectCallout">
                <a:avLst>
                  <a:gd name="adj1" fmla="val -51087"/>
                  <a:gd name="adj2" fmla="val -84383"/>
                </a:avLst>
              </a:prstGeom>
              <a:blipFill>
                <a:blip r:embed="rId1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6CE8B08-6804-1E4B-AAD2-77A84924ED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8638" y="1955715"/>
            <a:ext cx="2742372" cy="3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7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23137"/>
            <a:ext cx="8229600" cy="850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400" b="0" dirty="0">
                <a:solidFill>
                  <a:schemeClr val="accent4"/>
                </a:solidFill>
              </a:rPr>
              <a:t>Dynamic Context Drift Modeling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2375FA-F7D1-274C-B9A9-02DB82B9C853}"/>
                  </a:ext>
                </a:extLst>
              </p:cNvPr>
              <p:cNvSpPr/>
              <p:nvPr/>
            </p:nvSpPr>
            <p:spPr>
              <a:xfrm>
                <a:off x="397565" y="1206896"/>
                <a:ext cx="8179104" cy="748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modeled to be drawn from the following Gaussian distribution.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E2375FA-F7D1-274C-B9A9-02DB82B9C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5" y="1206896"/>
                <a:ext cx="8179104" cy="748090"/>
              </a:xfrm>
              <a:prstGeom prst="rect">
                <a:avLst/>
              </a:prstGeom>
              <a:blipFill>
                <a:blip r:embed="rId3"/>
                <a:stretch>
                  <a:fillRect l="-15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70FE2C3-3FE3-4C48-8166-66B25C1A9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46" y="1780036"/>
            <a:ext cx="3897007" cy="2338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E8B08-6804-1E4B-AAD2-77A84924E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118" y="2710828"/>
            <a:ext cx="3414492" cy="3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9006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3703</TotalTime>
  <Words>2307</Words>
  <Application>Microsoft Macintosh PowerPoint</Application>
  <PresentationFormat>On-screen Show (16:9)</PresentationFormat>
  <Paragraphs>359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CMMI10</vt:lpstr>
      <vt:lpstr>CMR10</vt:lpstr>
      <vt:lpstr>LinLibertineTB</vt:lpstr>
      <vt:lpstr>Open Sans</vt:lpstr>
      <vt:lpstr>Source Sans Pro</vt:lpstr>
      <vt:lpstr>URWPalladioL-Roma</vt:lpstr>
      <vt:lpstr>Arial</vt:lpstr>
      <vt:lpstr>Cambria Math</vt:lpstr>
      <vt:lpstr>Helvetica</vt:lpstr>
      <vt:lpstr>Wingdings</vt:lpstr>
      <vt:lpstr>swiss</vt:lpstr>
      <vt:lpstr>PowerPoint Presentation</vt:lpstr>
      <vt:lpstr>Outline</vt:lpstr>
      <vt:lpstr>Introduction</vt:lpstr>
      <vt:lpstr>A General Process of Interactive Recommendation</vt:lpstr>
      <vt:lpstr>Outline</vt:lpstr>
      <vt:lpstr>Online Context-aware Recommendation with Time-varying Multi-armed Bandit </vt:lpstr>
      <vt:lpstr>Contextual Multi-armed Bandit Algorithm</vt:lpstr>
      <vt:lpstr>Dynamic Context Drift Modeling</vt:lpstr>
      <vt:lpstr>Dynamic Context Drift Modeling</vt:lpstr>
      <vt:lpstr>Experiments</vt:lpstr>
      <vt:lpstr>Conclusion</vt:lpstr>
      <vt:lpstr>Outline</vt:lpstr>
      <vt:lpstr>IT automation recommendation modeling</vt:lpstr>
      <vt:lpstr>IT Automation Recommendation Modeling</vt:lpstr>
      <vt:lpstr>Challenge</vt:lpstr>
      <vt:lpstr>Hierarchical IT Automation Recommendation Modeling</vt:lpstr>
      <vt:lpstr>Hierarchial Multi-armed Bandit Algorithm</vt:lpstr>
      <vt:lpstr>Hierarchial Multi-armed Bandit Algorithm</vt:lpstr>
      <vt:lpstr>Hierarchial Multi-armed Bandit Algorithm</vt:lpstr>
      <vt:lpstr>Hierarchial Multi-armed Bandit Algorithm</vt:lpstr>
      <vt:lpstr>Hierarchial Multi-armed Bandit Algorithm</vt:lpstr>
      <vt:lpstr>Hierarchial Multi-armed Bandit Algorithm</vt:lpstr>
      <vt:lpstr>Experiment </vt:lpstr>
      <vt:lpstr>Experiment </vt:lpstr>
      <vt:lpstr>Conclusion</vt:lpstr>
      <vt:lpstr>Outline</vt:lpstr>
      <vt:lpstr>Challenge</vt:lpstr>
      <vt:lpstr>Interactive Collaborative Fitlering Problem </vt:lpstr>
      <vt:lpstr>Interactive Collaborative Fitlering Problem </vt:lpstr>
      <vt:lpstr>Interactive Collaborative Topic Regression Model</vt:lpstr>
      <vt:lpstr>Interactive Collaborative Topic Regression Model</vt:lpstr>
      <vt:lpstr>Experiment </vt:lpstr>
      <vt:lpstr>Experiment</vt:lpstr>
      <vt:lpstr>Conclusion</vt:lpstr>
      <vt:lpstr>Q &amp; A</vt:lpstr>
      <vt:lpstr>Online Inference of ICTR Model: Particle Learning</vt:lpstr>
      <vt:lpstr>Online Inference of ICTR Model: Particle Learning</vt:lpstr>
      <vt:lpstr>Re-sample Particles with Weights</vt:lpstr>
      <vt:lpstr>Latent State Inference</vt:lpstr>
      <vt:lpstr>Parameter Statistics Inference</vt:lpstr>
      <vt:lpstr>Integrate with Policies: Thompson sampling</vt:lpstr>
      <vt:lpstr>Integrate with Policies: UCB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Qing Wang</cp:lastModifiedBy>
  <cp:revision>1090</cp:revision>
  <dcterms:modified xsi:type="dcterms:W3CDTF">2018-06-06T19:14:39Z</dcterms:modified>
</cp:coreProperties>
</file>